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0"/>
  </p:notesMasterIdLst>
  <p:sldIdLst>
    <p:sldId id="257" r:id="rId2"/>
    <p:sldId id="400" r:id="rId3"/>
    <p:sldId id="337" r:id="rId4"/>
    <p:sldId id="335" r:id="rId5"/>
    <p:sldId id="258" r:id="rId6"/>
    <p:sldId id="350" r:id="rId7"/>
    <p:sldId id="270" r:id="rId8"/>
    <p:sldId id="387" r:id="rId9"/>
    <p:sldId id="364" r:id="rId10"/>
    <p:sldId id="271" r:id="rId11"/>
    <p:sldId id="371" r:id="rId12"/>
    <p:sldId id="351" r:id="rId13"/>
    <p:sldId id="272" r:id="rId14"/>
    <p:sldId id="339" r:id="rId15"/>
    <p:sldId id="273" r:id="rId16"/>
    <p:sldId id="369" r:id="rId17"/>
    <p:sldId id="372" r:id="rId18"/>
    <p:sldId id="373" r:id="rId19"/>
    <p:sldId id="274" r:id="rId20"/>
    <p:sldId id="356" r:id="rId21"/>
    <p:sldId id="275" r:id="rId22"/>
    <p:sldId id="361" r:id="rId23"/>
    <p:sldId id="362" r:id="rId24"/>
    <p:sldId id="342" r:id="rId25"/>
    <p:sldId id="344" r:id="rId26"/>
    <p:sldId id="374" r:id="rId27"/>
    <p:sldId id="353" r:id="rId28"/>
    <p:sldId id="375" r:id="rId29"/>
    <p:sldId id="276" r:id="rId30"/>
    <p:sldId id="277" r:id="rId31"/>
    <p:sldId id="278" r:id="rId32"/>
    <p:sldId id="376" r:id="rId33"/>
    <p:sldId id="347" r:id="rId34"/>
    <p:sldId id="279" r:id="rId35"/>
    <p:sldId id="388" r:id="rId36"/>
    <p:sldId id="336" r:id="rId37"/>
    <p:sldId id="281" r:id="rId38"/>
    <p:sldId id="280" r:id="rId39"/>
    <p:sldId id="340" r:id="rId40"/>
    <p:sldId id="341" r:id="rId41"/>
    <p:sldId id="282" r:id="rId42"/>
    <p:sldId id="377" r:id="rId43"/>
    <p:sldId id="359" r:id="rId44"/>
    <p:sldId id="360" r:id="rId45"/>
    <p:sldId id="389" r:id="rId46"/>
    <p:sldId id="354" r:id="rId47"/>
    <p:sldId id="355" r:id="rId48"/>
    <p:sldId id="390" r:id="rId49"/>
    <p:sldId id="283" r:id="rId50"/>
    <p:sldId id="357" r:id="rId51"/>
    <p:sldId id="284" r:id="rId52"/>
    <p:sldId id="366" r:id="rId53"/>
    <p:sldId id="286" r:id="rId54"/>
    <p:sldId id="391" r:id="rId55"/>
    <p:sldId id="285" r:id="rId56"/>
    <p:sldId id="392" r:id="rId57"/>
    <p:sldId id="287" r:id="rId58"/>
    <p:sldId id="378" r:id="rId59"/>
    <p:sldId id="379" r:id="rId60"/>
    <p:sldId id="288" r:id="rId61"/>
    <p:sldId id="290" r:id="rId62"/>
    <p:sldId id="289" r:id="rId63"/>
    <p:sldId id="393" r:id="rId64"/>
    <p:sldId id="380" r:id="rId65"/>
    <p:sldId id="348" r:id="rId66"/>
    <p:sldId id="358" r:id="rId67"/>
    <p:sldId id="291" r:id="rId68"/>
    <p:sldId id="365" r:id="rId69"/>
    <p:sldId id="401" r:id="rId70"/>
    <p:sldId id="402" r:id="rId71"/>
    <p:sldId id="292" r:id="rId72"/>
    <p:sldId id="293" r:id="rId73"/>
    <p:sldId id="368" r:id="rId74"/>
    <p:sldId id="409" r:id="rId75"/>
    <p:sldId id="338" r:id="rId76"/>
    <p:sldId id="394" r:id="rId77"/>
    <p:sldId id="294" r:id="rId78"/>
    <p:sldId id="381" r:id="rId79"/>
    <p:sldId id="395" r:id="rId80"/>
    <p:sldId id="382" r:id="rId81"/>
    <p:sldId id="403" r:id="rId82"/>
    <p:sldId id="296" r:id="rId83"/>
    <p:sldId id="383" r:id="rId84"/>
    <p:sldId id="404" r:id="rId85"/>
    <p:sldId id="384" r:id="rId86"/>
    <p:sldId id="297" r:id="rId87"/>
    <p:sldId id="295" r:id="rId88"/>
    <p:sldId id="300" r:id="rId89"/>
    <p:sldId id="407" r:id="rId90"/>
    <p:sldId id="304" r:id="rId91"/>
    <p:sldId id="302" r:id="rId92"/>
    <p:sldId id="386" r:id="rId93"/>
    <p:sldId id="303" r:id="rId94"/>
    <p:sldId id="307" r:id="rId95"/>
    <p:sldId id="385" r:id="rId96"/>
    <p:sldId id="408" r:id="rId97"/>
    <p:sldId id="305" r:id="rId98"/>
    <p:sldId id="306" r:id="rId99"/>
    <p:sldId id="406" r:id="rId100"/>
    <p:sldId id="343" r:id="rId101"/>
    <p:sldId id="345" r:id="rId102"/>
    <p:sldId id="349" r:id="rId103"/>
    <p:sldId id="308" r:id="rId104"/>
    <p:sldId id="311" r:id="rId105"/>
    <p:sldId id="312" r:id="rId106"/>
    <p:sldId id="313" r:id="rId107"/>
    <p:sldId id="405" r:id="rId108"/>
    <p:sldId id="309" r:id="rId109"/>
    <p:sldId id="310" r:id="rId110"/>
    <p:sldId id="315" r:id="rId111"/>
    <p:sldId id="396" r:id="rId112"/>
    <p:sldId id="316" r:id="rId113"/>
    <p:sldId id="317" r:id="rId114"/>
    <p:sldId id="319" r:id="rId115"/>
    <p:sldId id="320" r:id="rId116"/>
    <p:sldId id="352" r:id="rId117"/>
    <p:sldId id="363" r:id="rId118"/>
    <p:sldId id="321" r:id="rId119"/>
    <p:sldId id="333" r:id="rId120"/>
    <p:sldId id="322" r:id="rId121"/>
    <p:sldId id="346" r:id="rId122"/>
    <p:sldId id="323" r:id="rId123"/>
    <p:sldId id="398" r:id="rId124"/>
    <p:sldId id="324" r:id="rId125"/>
    <p:sldId id="370" r:id="rId126"/>
    <p:sldId id="325" r:id="rId127"/>
    <p:sldId id="326" r:id="rId128"/>
    <p:sldId id="397" r:id="rId129"/>
  </p:sldIdLst>
  <p:sldSz cx="100584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848" y="-504"/>
      </p:cViewPr>
      <p:guideLst>
        <p:guide orient="horz" pos="2160"/>
        <p:guide pos="3168"/>
      </p:guideLst>
    </p:cSldViewPr>
  </p:slideViewPr>
  <p:notesTextViewPr>
    <p:cViewPr>
      <p:scale>
        <a:sx n="1" d="1"/>
        <a:sy n="1" d="1"/>
      </p:scale>
      <p:origin x="0" y="0"/>
    </p:cViewPr>
  </p:notesTextViewPr>
  <p:sorterViewPr>
    <p:cViewPr>
      <p:scale>
        <a:sx n="100" d="100"/>
        <a:sy n="100" d="100"/>
      </p:scale>
      <p:origin x="0" y="14179"/>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2299DC-E006-4194-8DC7-7F717C36F8E2}" type="datetimeFigureOut">
              <a:rPr lang="en-US" smtClean="0"/>
              <a:t>1/22/2021</a:t>
            </a:fld>
            <a:endParaRPr lang="en-US"/>
          </a:p>
        </p:txBody>
      </p:sp>
      <p:sp>
        <p:nvSpPr>
          <p:cNvPr id="4" name="Slide Image Placeholder 3"/>
          <p:cNvSpPr>
            <a:spLocks noGrp="1" noRot="1" noChangeAspect="1"/>
          </p:cNvSpPr>
          <p:nvPr>
            <p:ph type="sldImg" idx="2"/>
          </p:nvPr>
        </p:nvSpPr>
        <p:spPr>
          <a:xfrm>
            <a:off x="914400" y="685800"/>
            <a:ext cx="50292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331226-CD4B-4513-929E-5D30E6D77918}" type="slidenum">
              <a:rPr lang="en-US" smtClean="0"/>
              <a:t>‹#›</a:t>
            </a:fld>
            <a:endParaRPr lang="en-US"/>
          </a:p>
        </p:txBody>
      </p:sp>
    </p:spTree>
    <p:extLst>
      <p:ext uri="{BB962C8B-B14F-4D97-AF65-F5344CB8AC3E}">
        <p14:creationId xmlns:p14="http://schemas.microsoft.com/office/powerpoint/2010/main" val="3607224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331226-CD4B-4513-929E-5D30E6D77918}" type="slidenum">
              <a:rPr lang="en-US" smtClean="0"/>
              <a:t>55</a:t>
            </a:fld>
            <a:endParaRPr lang="en-US"/>
          </a:p>
        </p:txBody>
      </p:sp>
    </p:spTree>
    <p:extLst>
      <p:ext uri="{BB962C8B-B14F-4D97-AF65-F5344CB8AC3E}">
        <p14:creationId xmlns:p14="http://schemas.microsoft.com/office/powerpoint/2010/main" val="2814486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2011680" y="3159761"/>
            <a:ext cx="50292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854964" y="1219200"/>
            <a:ext cx="829818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346960" y="3375491"/>
            <a:ext cx="678942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7FFDBEEC-BC96-4EE0-A6D6-EA26E329F9C9}" type="datetimeFigureOut">
              <a:rPr lang="en-US" smtClean="0"/>
              <a:t>1/22/2021</a:t>
            </a:fld>
            <a:endParaRPr lang="en-US"/>
          </a:p>
        </p:txBody>
      </p:sp>
      <p:sp>
        <p:nvSpPr>
          <p:cNvPr id="16" name="Slide Number Placeholder 15"/>
          <p:cNvSpPr>
            <a:spLocks noGrp="1"/>
          </p:cNvSpPr>
          <p:nvPr>
            <p:ph type="sldNum" sz="quarter" idx="11"/>
          </p:nvPr>
        </p:nvSpPr>
        <p:spPr/>
        <p:txBody>
          <a:bodyPr/>
          <a:lstStyle/>
          <a:p>
            <a:fld id="{EC4F43D5-B971-4555-A5CF-45E003CDED59}"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346960" y="685802"/>
            <a:ext cx="637032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DBEEC-BC96-4EE0-A6D6-EA26E329F9C9}"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F43D5-B971-4555-A5CF-45E003CDED5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 y="609601"/>
            <a:ext cx="234696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185160" y="685801"/>
            <a:ext cx="553212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FDBEEC-BC96-4EE0-A6D6-EA26E329F9C9}"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F43D5-B971-4555-A5CF-45E003CDED5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7FFDBEEC-BC96-4EE0-A6D6-EA26E329F9C9}" type="datetimeFigureOut">
              <a:rPr lang="en-US" smtClean="0"/>
              <a:t>1/22/2021</a:t>
            </a:fld>
            <a:endParaRPr lang="en-US"/>
          </a:p>
        </p:txBody>
      </p:sp>
      <p:sp>
        <p:nvSpPr>
          <p:cNvPr id="15" name="Slide Number Placeholder 14"/>
          <p:cNvSpPr>
            <a:spLocks noGrp="1"/>
          </p:cNvSpPr>
          <p:nvPr>
            <p:ph type="sldNum" sz="quarter" idx="11"/>
          </p:nvPr>
        </p:nvSpPr>
        <p:spPr/>
        <p:txBody>
          <a:bodyPr/>
          <a:lstStyle/>
          <a:p>
            <a:fld id="{EC4F43D5-B971-4555-A5CF-45E003CDED59}"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693920" y="4074498"/>
            <a:ext cx="50292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5029200" y="4267368"/>
            <a:ext cx="410718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7FFDBEEC-BC96-4EE0-A6D6-EA26E329F9C9}" type="datetimeFigureOut">
              <a:rPr lang="en-US" smtClean="0"/>
              <a:t>1/22/2021</a:t>
            </a:fld>
            <a:endParaRPr lang="en-US"/>
          </a:p>
        </p:txBody>
      </p:sp>
      <p:sp>
        <p:nvSpPr>
          <p:cNvPr id="13" name="Slide Number Placeholder 12"/>
          <p:cNvSpPr>
            <a:spLocks noGrp="1"/>
          </p:cNvSpPr>
          <p:nvPr>
            <p:ph type="sldNum" sz="quarter" idx="11"/>
          </p:nvPr>
        </p:nvSpPr>
        <p:spPr/>
        <p:txBody>
          <a:bodyPr/>
          <a:lstStyle/>
          <a:p>
            <a:fld id="{EC4F43D5-B971-4555-A5CF-45E003CDED59}"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514600" y="1905000"/>
            <a:ext cx="6638544"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7FFDBEEC-BC96-4EE0-A6D6-EA26E329F9C9}" type="datetimeFigureOut">
              <a:rPr lang="en-US" smtClean="0"/>
              <a:t>1/22/2021</a:t>
            </a:fld>
            <a:endParaRPr lang="en-US"/>
          </a:p>
        </p:txBody>
      </p:sp>
      <p:sp>
        <p:nvSpPr>
          <p:cNvPr id="9" name="Slide Number Placeholder 8"/>
          <p:cNvSpPr>
            <a:spLocks noGrp="1"/>
          </p:cNvSpPr>
          <p:nvPr>
            <p:ph type="sldNum" sz="quarter" idx="11"/>
          </p:nvPr>
        </p:nvSpPr>
        <p:spPr/>
        <p:txBody>
          <a:bodyPr/>
          <a:lstStyle/>
          <a:p>
            <a:fld id="{EC4F43D5-B971-4555-A5CF-45E003CDED5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478585" y="658368"/>
            <a:ext cx="3600907"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532120" y="658369"/>
            <a:ext cx="3600907"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75232" y="661976"/>
            <a:ext cx="3600907"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78585" y="1371600"/>
            <a:ext cx="360426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532120" y="661976"/>
            <a:ext cx="3600907"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32120" y="1371600"/>
            <a:ext cx="3600907"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162304" y="520192"/>
            <a:ext cx="50292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5258308" y="520192"/>
            <a:ext cx="50292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7FFDBEEC-BC96-4EE0-A6D6-EA26E329F9C9}" type="datetimeFigureOut">
              <a:rPr lang="en-US" smtClean="0"/>
              <a:t>1/22/2021</a:t>
            </a:fld>
            <a:endParaRPr lang="en-US"/>
          </a:p>
        </p:txBody>
      </p:sp>
      <p:sp>
        <p:nvSpPr>
          <p:cNvPr id="15" name="Slide Number Placeholder 14"/>
          <p:cNvSpPr>
            <a:spLocks noGrp="1"/>
          </p:cNvSpPr>
          <p:nvPr>
            <p:ph type="sldNum" sz="quarter" idx="11"/>
          </p:nvPr>
        </p:nvSpPr>
        <p:spPr/>
        <p:txBody>
          <a:bodyPr/>
          <a:lstStyle/>
          <a:p>
            <a:fld id="{EC4F43D5-B971-4555-A5CF-45E003CDED59}"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7FFDBEEC-BC96-4EE0-A6D6-EA26E329F9C9}" type="datetimeFigureOut">
              <a:rPr lang="en-US" smtClean="0"/>
              <a:t>1/22/2021</a:t>
            </a:fld>
            <a:endParaRPr lang="en-US"/>
          </a:p>
        </p:txBody>
      </p:sp>
      <p:sp>
        <p:nvSpPr>
          <p:cNvPr id="8" name="Slide Number Placeholder 7"/>
          <p:cNvSpPr>
            <a:spLocks noGrp="1"/>
          </p:cNvSpPr>
          <p:nvPr>
            <p:ph type="sldNum" sz="quarter" idx="11"/>
          </p:nvPr>
        </p:nvSpPr>
        <p:spPr/>
        <p:txBody>
          <a:bodyPr/>
          <a:lstStyle/>
          <a:p>
            <a:fld id="{EC4F43D5-B971-4555-A5CF-45E003CDED5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FFDBEEC-BC96-4EE0-A6D6-EA26E329F9C9}" type="datetimeFigureOut">
              <a:rPr lang="en-US" smtClean="0"/>
              <a:t>1/22/2021</a:t>
            </a:fld>
            <a:endParaRPr lang="en-US"/>
          </a:p>
        </p:txBody>
      </p:sp>
      <p:sp>
        <p:nvSpPr>
          <p:cNvPr id="6" name="Slide Number Placeholder 5"/>
          <p:cNvSpPr>
            <a:spLocks noGrp="1"/>
          </p:cNvSpPr>
          <p:nvPr>
            <p:ph type="sldNum" sz="quarter" idx="11"/>
          </p:nvPr>
        </p:nvSpPr>
        <p:spPr/>
        <p:txBody>
          <a:bodyPr/>
          <a:lstStyle/>
          <a:p>
            <a:fld id="{EC4F43D5-B971-4555-A5CF-45E003CDED59}"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
        <p:nvSpPr>
          <p:cNvPr id="8" name="Number 7"/>
          <p:cNvSpPr/>
          <p:nvPr userDrawn="1"/>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861812" y="1774588"/>
            <a:ext cx="50292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922020" y="685801"/>
            <a:ext cx="477774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86500" y="685801"/>
            <a:ext cx="284988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7FFDBEEC-BC96-4EE0-A6D6-EA26E329F9C9}" type="datetimeFigureOut">
              <a:rPr lang="en-US" smtClean="0"/>
              <a:t>1/22/2021</a:t>
            </a:fld>
            <a:endParaRPr lang="en-US"/>
          </a:p>
        </p:txBody>
      </p:sp>
      <p:sp>
        <p:nvSpPr>
          <p:cNvPr id="16" name="Slide Number Placeholder 15"/>
          <p:cNvSpPr>
            <a:spLocks noGrp="1"/>
          </p:cNvSpPr>
          <p:nvPr>
            <p:ph type="sldNum" sz="quarter" idx="11"/>
          </p:nvPr>
        </p:nvSpPr>
        <p:spPr/>
        <p:txBody>
          <a:bodyPr/>
          <a:lstStyle/>
          <a:p>
            <a:fld id="{EC4F43D5-B971-4555-A5CF-45E003CDED59}"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341120" y="612776"/>
            <a:ext cx="737616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3017520" y="3453047"/>
            <a:ext cx="553212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678887" y="3331464"/>
            <a:ext cx="50292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7FFDBEEC-BC96-4EE0-A6D6-EA26E329F9C9}" type="datetimeFigureOut">
              <a:rPr lang="en-US" smtClean="0"/>
              <a:t>1/22/2021</a:t>
            </a:fld>
            <a:endParaRPr lang="en-US"/>
          </a:p>
        </p:txBody>
      </p:sp>
      <p:sp>
        <p:nvSpPr>
          <p:cNvPr id="14" name="Slide Number Placeholder 13"/>
          <p:cNvSpPr>
            <a:spLocks noGrp="1"/>
          </p:cNvSpPr>
          <p:nvPr>
            <p:ph type="sldNum" sz="quarter" idx="11"/>
          </p:nvPr>
        </p:nvSpPr>
        <p:spPr/>
        <p:txBody>
          <a:bodyPr/>
          <a:lstStyle/>
          <a:p>
            <a:fld id="{EC4F43D5-B971-4555-A5CF-45E003CDED59}"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100584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510543" y="1038441"/>
            <a:ext cx="7964682"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4709" y="941853"/>
            <a:ext cx="5538472" cy="4928505"/>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605751" y="116855"/>
            <a:ext cx="7127298"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54964" y="4876800"/>
            <a:ext cx="829818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346960" y="685802"/>
            <a:ext cx="67056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789420" y="6154739"/>
            <a:ext cx="234696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7FFDBEEC-BC96-4EE0-A6D6-EA26E329F9C9}" type="datetimeFigureOut">
              <a:rPr lang="en-US" smtClean="0"/>
              <a:t>1/22/2021</a:t>
            </a:fld>
            <a:endParaRPr lang="en-US"/>
          </a:p>
        </p:txBody>
      </p:sp>
      <p:sp>
        <p:nvSpPr>
          <p:cNvPr id="5" name="Footer Placeholder 4"/>
          <p:cNvSpPr>
            <a:spLocks noGrp="1"/>
          </p:cNvSpPr>
          <p:nvPr>
            <p:ph type="ftr" sz="quarter" idx="3"/>
          </p:nvPr>
        </p:nvSpPr>
        <p:spPr>
          <a:xfrm>
            <a:off x="905256" y="6154739"/>
            <a:ext cx="50292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905256" y="5842000"/>
            <a:ext cx="234696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EC4F43D5-B971-4555-A5CF-45E003CDED5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umber 7"/>
          <p:cNvSpPr/>
          <p:nvPr/>
        </p:nvSpPr>
        <p:spPr>
          <a:xfrm>
            <a:off x="533404" y="36576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 </a:t>
            </a:r>
          </a:p>
          <a:p>
            <a:pPr marL="114300" algn="ctr">
              <a:lnSpc>
                <a:spcPct val="100000"/>
              </a:lnSpc>
            </a:pPr>
            <a:endPar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pPr marL="114300" algn="ctr">
              <a:lnSpc>
                <a:spcPct val="100000"/>
              </a:lnSpc>
            </a:pP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Evolve for </a:t>
            </a: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Instructors </a:t>
            </a: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Materials</a:t>
            </a:r>
          </a:p>
        </p:txBody>
      </p:sp>
      <p:pic>
        <p:nvPicPr>
          <p:cNvPr id="1028" name="Picture 4" descr="pmp-logo - Knowledge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2885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217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A benefits management plan is a document that describes how and when the benefits of a project will be derived and measured.</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Benefits Management Plan</a:t>
            </a:r>
          </a:p>
        </p:txBody>
      </p:sp>
      <p:sp>
        <p:nvSpPr>
          <p:cNvPr id="5"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353444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A measure of schedule efficiency expressed as the ratio of earned value to planned value. EV / PV</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Schedule Performance Index (SPI)</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743935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EV - PV</a:t>
            </a:r>
          </a:p>
          <a:p>
            <a:pPr algn="ctr"/>
            <a:r>
              <a:rPr lang="en-US" sz="1600" dirty="0">
                <a:latin typeface="Arial" pitchFamily="34" charset="0"/>
                <a:cs typeface="Arial" pitchFamily="34" charset="0"/>
              </a:rPr>
              <a:t>Negative is behind schedule; positive is ahead of schedule</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Schedule Variance (SV)</a:t>
            </a:r>
          </a:p>
        </p:txBody>
      </p:sp>
      <p:sp>
        <p:nvSpPr>
          <p:cNvPr id="9"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1"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2050736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The approved version of a scope statement, work breakdown structure (WBS), and its associated WBS dictionary, that can be changed only through formal change control procedures and is used as a basis for comparison.</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Scope </a:t>
            </a:r>
            <a:r>
              <a:rPr lang="en-US" sz="3200" dirty="0" smtClean="0">
                <a:solidFill>
                  <a:schemeClr val="tx1"/>
                </a:solidFill>
                <a:latin typeface="Arial" pitchFamily="34" charset="0"/>
                <a:cs typeface="Arial" pitchFamily="34" charset="0"/>
              </a:rPr>
              <a:t>Baseline</a:t>
            </a:r>
            <a:endParaRPr lang="en-US" sz="3200" dirty="0">
              <a:solidFill>
                <a:schemeClr val="tx1"/>
              </a:solidFill>
              <a:latin typeface="Arial" pitchFamily="34" charset="0"/>
              <a:cs typeface="Arial" pitchFamily="34" charset="0"/>
            </a:endParaRPr>
          </a:p>
        </p:txBody>
      </p:sp>
      <p:sp>
        <p:nvSpPr>
          <p:cNvPr id="6" name="Card 7 Banner"/>
          <p:cNvSpPr/>
          <p:nvPr/>
        </p:nvSpPr>
        <p:spPr>
          <a:xfrm>
            <a:off x="990600" y="5786776"/>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99940"/>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86776"/>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582611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038608"/>
            <a:ext cx="7924800" cy="1323439"/>
          </a:xfrm>
          <a:prstGeom prst="rect">
            <a:avLst/>
          </a:prstGeom>
        </p:spPr>
        <p:txBody>
          <a:bodyPr wrap="square">
            <a:spAutoFit/>
          </a:bodyPr>
          <a:lstStyle/>
          <a:p>
            <a:r>
              <a:rPr lang="en-US" sz="1600" dirty="0">
                <a:latin typeface="Arial" pitchFamily="34" charset="0"/>
                <a:cs typeface="Arial" pitchFamily="34" charset="0"/>
              </a:rPr>
              <a:t>The scope management plan is a component of the project management plan, which outlines how the project</a:t>
            </a:r>
          </a:p>
          <a:p>
            <a:r>
              <a:rPr lang="en-US" sz="1600" dirty="0">
                <a:latin typeface="Arial" pitchFamily="34" charset="0"/>
                <a:cs typeface="Arial" pitchFamily="34" charset="0"/>
              </a:rPr>
              <a:t>scope will be managed, how scope changes will be addressed, and how the project scope will be monitored and controlled to ensure scope changes do not happen unless they are required.</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4087"/>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Scope Management Plan</a:t>
            </a:r>
          </a:p>
        </p:txBody>
      </p:sp>
      <p:sp>
        <p:nvSpPr>
          <p:cNvPr id="6" name="Card 7 Banner"/>
          <p:cNvSpPr/>
          <p:nvPr/>
        </p:nvSpPr>
        <p:spPr>
          <a:xfrm>
            <a:off x="100965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100965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100965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1436505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Scope statements detail project deliverables and the major objectives of a project, including measurable outcomes.</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Scope Statement</a:t>
            </a:r>
          </a:p>
        </p:txBody>
      </p:sp>
      <p:sp>
        <p:nvSpPr>
          <p:cNvPr id="6" name="Card 7 Banner"/>
          <p:cNvSpPr/>
          <p:nvPr/>
        </p:nvSpPr>
        <p:spPr>
          <a:xfrm>
            <a:off x="990600" y="5786776"/>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99940"/>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86776"/>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1117381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0"/>
            <a:ext cx="7924800" cy="1077218"/>
          </a:xfrm>
          <a:prstGeom prst="rect">
            <a:avLst/>
          </a:prstGeom>
        </p:spPr>
        <p:txBody>
          <a:bodyPr wrap="square">
            <a:spAutoFit/>
          </a:bodyPr>
          <a:lstStyle/>
          <a:p>
            <a:pPr algn="just"/>
            <a:r>
              <a:rPr lang="en-US" sz="1600" dirty="0">
                <a:latin typeface="Arial" pitchFamily="34" charset="0"/>
                <a:cs typeface="Arial" pitchFamily="34" charset="0"/>
              </a:rPr>
              <a:t>A service-level agreement (SLA) is an agreement between a service provider and a stakeholder, often a customer.</a:t>
            </a:r>
          </a:p>
          <a:p>
            <a:pPr algn="just"/>
            <a:r>
              <a:rPr lang="en-US" sz="1600" dirty="0">
                <a:latin typeface="Arial" pitchFamily="34" charset="0"/>
                <a:cs typeface="Arial" pitchFamily="34" charset="0"/>
              </a:rPr>
              <a:t>Aspects of the service such as quality, availability, and responsibilities are detailed in this agreement.</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Service-Level Agreement</a:t>
            </a:r>
          </a:p>
        </p:txBody>
      </p:sp>
      <p:sp>
        <p:nvSpPr>
          <p:cNvPr id="6" name="Card 7 Banner"/>
          <p:cNvSpPr/>
          <p:nvPr/>
        </p:nvSpPr>
        <p:spPr>
          <a:xfrm>
            <a:off x="990600" y="5773682"/>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86846"/>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73682"/>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4193767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4"/>
            <a:ext cx="7924800" cy="1077218"/>
          </a:xfrm>
          <a:prstGeom prst="rect">
            <a:avLst/>
          </a:prstGeom>
        </p:spPr>
        <p:txBody>
          <a:bodyPr wrap="square">
            <a:spAutoFit/>
          </a:bodyPr>
          <a:lstStyle/>
          <a:p>
            <a:pPr algn="ctr"/>
            <a:r>
              <a:rPr lang="en-US" sz="1600" dirty="0">
                <a:latin typeface="Arial" pitchFamily="34" charset="0"/>
                <a:cs typeface="Arial" pitchFamily="34" charset="0"/>
              </a:rPr>
              <a:t>The skills list details all the skills your team possesses. This includes interpersonal skills needed to establish and maintain relationships with other people. Some of the skills may be irrelevant to you or your project team, while some are highly relevant to your goals.</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Skills List</a:t>
            </a:r>
          </a:p>
        </p:txBody>
      </p:sp>
      <p:sp>
        <p:nvSpPr>
          <p:cNvPr id="6" name="Card 7 Banner"/>
          <p:cNvSpPr/>
          <p:nvPr/>
        </p:nvSpPr>
        <p:spPr>
          <a:xfrm>
            <a:off x="981075"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81075"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81075"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294125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0"/>
            <a:ext cx="7924800" cy="338554"/>
          </a:xfrm>
          <a:prstGeom prst="rect">
            <a:avLst/>
          </a:prstGeom>
        </p:spPr>
        <p:txBody>
          <a:bodyPr wrap="square">
            <a:spAutoFit/>
          </a:bodyPr>
          <a:lstStyle/>
          <a:p>
            <a:pPr algn="ctr"/>
            <a:r>
              <a:rPr lang="en-US" sz="1600" dirty="0">
                <a:latin typeface="Arial" pitchFamily="34" charset="0"/>
                <a:cs typeface="Arial" pitchFamily="34" charset="0"/>
              </a:rPr>
              <a:t>People whose interests may  be positively or negatively  impacted by the project.</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Stakeholders</a:t>
            </a:r>
          </a:p>
        </p:txBody>
      </p:sp>
      <p:sp>
        <p:nvSpPr>
          <p:cNvPr id="7"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p:cNvSpPr/>
          <p:nvPr/>
        </p:nvSpPr>
        <p:spPr>
          <a:xfrm>
            <a:off x="1011115"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1" name="Card 7 Banner">
            <a:hlinkClick r:id="" action="ppaction://hlinkshowjump?jump=nextslide"/>
          </p:cNvPr>
          <p:cNvSpPr/>
          <p:nvPr/>
        </p:nvSpPr>
        <p:spPr>
          <a:xfrm>
            <a:off x="1011115" y="5790415"/>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2" name="Card 7 Banner">
            <a:hlinkClick r:id="" action="ppaction://hlinkshowjump?jump=nextslide"/>
          </p:cNvPr>
          <p:cNvSpPr/>
          <p:nvPr/>
        </p:nvSpPr>
        <p:spPr>
          <a:xfrm>
            <a:off x="1011115"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2570195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A stakeholder analysis groups stakeholders by similarities in level of interest, investment, communication needs, and other characteristics to efficiently respond to their needs.</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Stakeholder Analysis</a:t>
            </a:r>
          </a:p>
        </p:txBody>
      </p:sp>
      <p:sp>
        <p:nvSpPr>
          <p:cNvPr id="6" name="Card 7 Banner"/>
          <p:cNvSpPr/>
          <p:nvPr/>
        </p:nvSpPr>
        <p:spPr>
          <a:xfrm>
            <a:off x="1009650" y="5786776"/>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1009650" y="5799940"/>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1009650" y="5786776"/>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245167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The stakeholder engagement plan is a component of the project management plan that identifies the strategies and actions required to promote productive involvement of stakeholders in project or program decision making and execution.</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Stakeholder Engagement Plan</a:t>
            </a:r>
          </a:p>
        </p:txBody>
      </p:sp>
      <p:sp>
        <p:nvSpPr>
          <p:cNvPr id="6" name="Card 7 Banner"/>
          <p:cNvSpPr/>
          <p:nvPr/>
        </p:nvSpPr>
        <p:spPr>
          <a:xfrm>
            <a:off x="1000125" y="5767726"/>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1000125" y="5780890"/>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1000125" y="5767726"/>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88166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4"/>
            <a:ext cx="7924800" cy="1077218"/>
          </a:xfrm>
          <a:prstGeom prst="rect">
            <a:avLst/>
          </a:prstGeom>
        </p:spPr>
        <p:txBody>
          <a:bodyPr wrap="square">
            <a:spAutoFit/>
          </a:bodyPr>
          <a:lstStyle/>
          <a:p>
            <a:pPr algn="ctr"/>
            <a:r>
              <a:rPr lang="en-US" sz="1600" dirty="0">
                <a:latin typeface="Arial" pitchFamily="34" charset="0"/>
                <a:cs typeface="Arial" pitchFamily="34" charset="0"/>
              </a:rPr>
              <a:t>The meetings with prospective sellers prior to the preparation of a bid or proposal to ensure all prospective vendors have a clear and common understanding of the procurement. Also know as contractor conferences, vendor conferences, or pre-bid conferences.</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4300" algn="ctr"/>
            <a:r>
              <a:rPr lang="en-US" sz="3200" spc="-25" dirty="0">
                <a:solidFill>
                  <a:schemeClr val="tx1"/>
                </a:solidFill>
                <a:latin typeface="Arial" pitchFamily="34" charset="0"/>
                <a:cs typeface="Arial" pitchFamily="34" charset="0"/>
              </a:rPr>
              <a:t>Bidder </a:t>
            </a:r>
            <a:r>
              <a:rPr lang="en-US" sz="3200" spc="-25" dirty="0" smtClean="0">
                <a:solidFill>
                  <a:schemeClr val="tx1"/>
                </a:solidFill>
                <a:latin typeface="Arial" pitchFamily="34" charset="0"/>
                <a:cs typeface="Arial" pitchFamily="34" charset="0"/>
              </a:rPr>
              <a:t>Conference</a:t>
            </a:r>
            <a:endParaRPr lang="en-US" sz="3200" spc="-25" dirty="0">
              <a:solidFill>
                <a:schemeClr val="tx1"/>
              </a:solidFill>
              <a:latin typeface="Arial" pitchFamily="34" charset="0"/>
              <a:cs typeface="Arial" pitchFamily="34" charset="0"/>
            </a:endParaRPr>
          </a:p>
        </p:txBody>
      </p:sp>
      <p:sp>
        <p:nvSpPr>
          <p:cNvPr id="5"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3250536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Stakeholder involvement and management is often documented in a stakeholder register. The stakeholder register is a project document that includes the identification, assessment, and classification of project stakeholders.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Stakeholder Register</a:t>
            </a:r>
          </a:p>
        </p:txBody>
      </p:sp>
      <p:sp>
        <p:nvSpPr>
          <p:cNvPr id="9"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1"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1647607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	A fixed amount of development effort or work. Can be viewed as ratings scale for a particular team as the to the size and complexity of the work (story) in comparison to other stories in the backlog. Not the duration or cost of the work.</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81075"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Story Point</a:t>
            </a:r>
          </a:p>
        </p:txBody>
      </p:sp>
      <p:sp>
        <p:nvSpPr>
          <p:cNvPr id="6" name="Card 7 Banner"/>
          <p:cNvSpPr/>
          <p:nvPr/>
        </p:nvSpPr>
        <p:spPr>
          <a:xfrm>
            <a:off x="981075"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81075"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81075"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1274044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A statement of work (</a:t>
            </a:r>
            <a:r>
              <a:rPr lang="en-US" sz="1600" dirty="0" err="1">
                <a:latin typeface="Arial" pitchFamily="34" charset="0"/>
                <a:cs typeface="Arial" pitchFamily="34" charset="0"/>
              </a:rPr>
              <a:t>SoW</a:t>
            </a:r>
            <a:r>
              <a:rPr lang="en-US" sz="1600" dirty="0">
                <a:latin typeface="Arial" pitchFamily="34" charset="0"/>
                <a:cs typeface="Arial" pitchFamily="34" charset="0"/>
              </a:rPr>
              <a:t>) is a document used to describe the project's work. The SOW identifies requirements, deliverables, scope, project details, and timelines for delivery</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Statement of Work</a:t>
            </a:r>
          </a:p>
        </p:txBody>
      </p:sp>
      <p:sp>
        <p:nvSpPr>
          <p:cNvPr id="9"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1"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4144533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0"/>
            <a:ext cx="7924800" cy="1077218"/>
          </a:xfrm>
          <a:prstGeom prst="rect">
            <a:avLst/>
          </a:prstGeom>
        </p:spPr>
        <p:txBody>
          <a:bodyPr wrap="square">
            <a:spAutoFit/>
          </a:bodyPr>
          <a:lstStyle/>
          <a:p>
            <a:pPr algn="ctr"/>
            <a:r>
              <a:rPr lang="en-US" sz="1600" dirty="0">
                <a:latin typeface="Arial" pitchFamily="34" charset="0"/>
                <a:cs typeface="Arial" pitchFamily="34" charset="0"/>
              </a:rPr>
              <a:t>Statistical sampling is defined as choosing part of a population of interest for inspection. It's a technique that is used to determine the characteristics of an entire population characteristics of an entire population based on the actual measurement of a representative sample of that population</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Statistical Sampling</a:t>
            </a:r>
          </a:p>
        </p:txBody>
      </p:sp>
      <p:sp>
        <p:nvSpPr>
          <p:cNvPr id="9"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1"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055550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SWOT stands for Strengths, Weaknesses, Opportunities, and Threats. A SWOT Analysis is a technique for assessing these four aspects of a business.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SWOT Analysis</a:t>
            </a:r>
          </a:p>
        </p:txBody>
      </p:sp>
      <p:sp>
        <p:nvSpPr>
          <p:cNvPr id="9"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1"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087748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just"/>
            <a:r>
              <a:rPr lang="en-US" sz="1600" dirty="0">
                <a:latin typeface="Arial" pitchFamily="34" charset="0"/>
                <a:cs typeface="Arial" pitchFamily="34" charset="0"/>
              </a:rPr>
              <a:t>The team charter is a document that enables the team to establish its values, agreements, and practices as it performs its work together</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Team Charter</a:t>
            </a: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2734014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4"/>
            <a:ext cx="7924800" cy="830997"/>
          </a:xfrm>
          <a:prstGeom prst="rect">
            <a:avLst/>
          </a:prstGeom>
        </p:spPr>
        <p:txBody>
          <a:bodyPr wrap="square">
            <a:spAutoFit/>
          </a:bodyPr>
          <a:lstStyle/>
          <a:p>
            <a:pPr algn="ctr"/>
            <a:r>
              <a:rPr lang="en-US" sz="1600" dirty="0">
                <a:latin typeface="Arial" pitchFamily="34" charset="0"/>
                <a:cs typeface="Arial" pitchFamily="34" charset="0"/>
              </a:rPr>
              <a:t>A technique used to estimate cost or duration by applying an average or weighted average of optimistic, pessimistic, and most likely estimates when there is uncertainty with the individual activity estimates. (Pessimistic + (4xRealistic) + Optimistic) / 6</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Three-Point Estimating</a:t>
            </a:r>
          </a:p>
        </p:txBody>
      </p:sp>
      <p:sp>
        <p:nvSpPr>
          <p:cNvPr id="9"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1"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1043579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65200" y="3200404"/>
            <a:ext cx="7924800" cy="2062103"/>
          </a:xfrm>
          <a:prstGeom prst="rect">
            <a:avLst/>
          </a:prstGeom>
        </p:spPr>
        <p:txBody>
          <a:bodyPr wrap="square">
            <a:spAutoFit/>
          </a:bodyPr>
          <a:lstStyle/>
          <a:p>
            <a:pPr algn="ctr"/>
            <a:r>
              <a:rPr lang="en-US" sz="1600" dirty="0">
                <a:latin typeface="Arial" pitchFamily="34" charset="0"/>
                <a:cs typeface="Arial" pitchFamily="34" charset="0"/>
              </a:rPr>
              <a:t>a type of contract that is a hybrid arrangement containing aspects of both cost-reimbursable and fixed-price contracts. resemble cost-reimbursable type arrangements in that they have no definitive end, because the full value of the arrangement is not defined at the time of the award. thus these contracts can grow in contract value as if they were cost-reimbursable type arrangements. conversely, these arrangements can also resemble fixed-price arrangements. for example, the unit rates are preset by the buyer and seller, when both parties agree on the rates for the category of senior engineers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Time and Material Contract (T&amp;M)</a:t>
            </a:r>
          </a:p>
        </p:txBody>
      </p:sp>
      <p:sp>
        <p:nvSpPr>
          <p:cNvPr id="9"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1"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4022438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just"/>
            <a:r>
              <a:rPr lang="en-US" sz="1600" dirty="0">
                <a:latin typeface="Arial" pitchFamily="34" charset="0"/>
                <a:cs typeface="Arial" pitchFamily="34" charset="0"/>
              </a:rPr>
              <a:t>Based on your project's stakeholder analysis, you will need to assess current skills, the required skills based on the project's deliverables, and the changes this will make to customer workflows and roles.</a:t>
            </a:r>
          </a:p>
        </p:txBody>
      </p:sp>
      <p:sp>
        <p:nvSpPr>
          <p:cNvPr id="2" name="Number 7"/>
          <p:cNvSpPr/>
          <p:nvPr/>
        </p:nvSpPr>
        <p:spPr>
          <a:xfrm>
            <a:off x="973015"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Training Gap Analysis</a:t>
            </a: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74167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The process of examining each of the components of business value and understanding the cost of each one. </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60331"/>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Value analysis </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940388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A method of estimating project duration or cost by aggregating the estimates of the lower-level components of the work breakdown structure (WBS).</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Bottom-Up Estimating</a:t>
            </a:r>
          </a:p>
        </p:txBody>
      </p:sp>
      <p:sp>
        <p:nvSpPr>
          <p:cNvPr id="5"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4100328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just"/>
            <a:r>
              <a:rPr lang="en-US" sz="1600" dirty="0">
                <a:latin typeface="Arial" pitchFamily="34" charset="0"/>
                <a:cs typeface="Arial" pitchFamily="34" charset="0"/>
              </a:rPr>
              <a:t>The project manager may produce different kinds of variance analysis as the team carries out its work, including team estimates, deliveries, and performance.</a:t>
            </a:r>
          </a:p>
        </p:txBody>
      </p:sp>
      <p:sp>
        <p:nvSpPr>
          <p:cNvPr id="2" name="Number 7"/>
          <p:cNvSpPr/>
          <p:nvPr/>
        </p:nvSpPr>
        <p:spPr>
          <a:xfrm>
            <a:off x="990600" y="2042746"/>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Variance Analysis</a:t>
            </a: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254619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just"/>
            <a:r>
              <a:rPr lang="en-US" sz="1600" dirty="0">
                <a:latin typeface="Arial" pitchFamily="34" charset="0"/>
                <a:cs typeface="Arial" pitchFamily="34" charset="0"/>
              </a:rPr>
              <a:t>A projection of the amount of budget deficit or surplus, expressed as the difference between the budget at completion and the estimate at completion. BAC - EAC</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Variance at Completion (VAC)</a:t>
            </a:r>
          </a:p>
        </p:txBody>
      </p:sp>
      <p:sp>
        <p:nvSpPr>
          <p:cNvPr id="6" name="Card 7 Banner"/>
          <p:cNvSpPr/>
          <p:nvPr/>
        </p:nvSpPr>
        <p:spPr>
          <a:xfrm>
            <a:off x="10287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10287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10287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34736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4"/>
            <a:ext cx="7924800" cy="584775"/>
          </a:xfrm>
          <a:prstGeom prst="rect">
            <a:avLst/>
          </a:prstGeom>
        </p:spPr>
        <p:txBody>
          <a:bodyPr wrap="square">
            <a:spAutoFit/>
          </a:bodyPr>
          <a:lstStyle/>
          <a:p>
            <a:pPr algn="ctr"/>
            <a:r>
              <a:rPr lang="en-US" sz="1600" dirty="0">
                <a:latin typeface="Arial" pitchFamily="34" charset="0"/>
                <a:cs typeface="Arial" pitchFamily="34" charset="0"/>
              </a:rPr>
              <a:t>Vision is a desired end state, often described as a set of desired objectives and outcomes.</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81809"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Vision</a:t>
            </a:r>
          </a:p>
        </p:txBody>
      </p:sp>
      <p:sp>
        <p:nvSpPr>
          <p:cNvPr id="6" name="Card 7 Banner"/>
          <p:cNvSpPr/>
          <p:nvPr/>
        </p:nvSpPr>
        <p:spPr>
          <a:xfrm>
            <a:off x="990600" y="5764087"/>
            <a:ext cx="7916008" cy="474718"/>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16008" cy="474718"/>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16008" cy="474718"/>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884035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0"/>
            <a:ext cx="7924800" cy="338554"/>
          </a:xfrm>
          <a:prstGeom prst="rect">
            <a:avLst/>
          </a:prstGeom>
        </p:spPr>
        <p:txBody>
          <a:bodyPr wrap="square">
            <a:spAutoFit/>
          </a:bodyPr>
          <a:lstStyle/>
          <a:p>
            <a:pPr algn="ctr"/>
            <a:r>
              <a:rPr lang="en-US" sz="1600" dirty="0">
                <a:latin typeface="Arial" pitchFamily="34" charset="0"/>
                <a:cs typeface="Arial" pitchFamily="34" charset="0"/>
              </a:rPr>
              <a:t>Top-down planned, phased based development methodology</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Waterfall	</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361980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A work-breakdown structure (WBS) is a deliverable-oriented breakdown of a project into smaller components. A WBS is a key project deliverable that organizes the team's work into manageable sections.</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WBS</a:t>
            </a:r>
          </a:p>
        </p:txBody>
      </p:sp>
      <p:sp>
        <p:nvSpPr>
          <p:cNvPr id="6" name="Card 7 Banner"/>
          <p:cNvSpPr/>
          <p:nvPr/>
        </p:nvSpPr>
        <p:spPr>
          <a:xfrm>
            <a:off x="10033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10033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10033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25342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4"/>
            <a:ext cx="7924800" cy="1077218"/>
          </a:xfrm>
          <a:prstGeom prst="rect">
            <a:avLst/>
          </a:prstGeom>
        </p:spPr>
        <p:txBody>
          <a:bodyPr wrap="square">
            <a:spAutoFit/>
          </a:bodyPr>
          <a:lstStyle/>
          <a:p>
            <a:pPr algn="ctr"/>
            <a:r>
              <a:rPr lang="en-US" sz="1600" dirty="0">
                <a:latin typeface="Arial" pitchFamily="34" charset="0"/>
                <a:cs typeface="Arial" pitchFamily="34" charset="0"/>
              </a:rPr>
              <a:t>The performance data collected from various controlling processes, analyzed in context and integrated based on relationships across areas. E.g., status of deliverables, implementation status for change requests, forecast estimates to complete.</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10033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Work Performance Information</a:t>
            </a:r>
          </a:p>
        </p:txBody>
      </p:sp>
      <p:sp>
        <p:nvSpPr>
          <p:cNvPr id="6" name="Card 7 Banner"/>
          <p:cNvSpPr/>
          <p:nvPr/>
        </p:nvSpPr>
        <p:spPr>
          <a:xfrm>
            <a:off x="10033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10033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10033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55134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Work packages are defined as the smallest elements from the work breakdown structure. Each work package is a deliverable within the full project.</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Work Packages</a:t>
            </a:r>
          </a:p>
        </p:txBody>
      </p:sp>
      <p:sp>
        <p:nvSpPr>
          <p:cNvPr id="9"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1"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2757907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A common Extreme Programming (XP) technique describes a common vision of how a program works, which is called the metaphor</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XP Metaphor</a:t>
            </a:r>
          </a:p>
        </p:txBody>
      </p:sp>
      <p:sp>
        <p:nvSpPr>
          <p:cNvPr id="9"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1"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417866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65200" y="4038608"/>
            <a:ext cx="7924800" cy="830997"/>
          </a:xfrm>
          <a:prstGeom prst="rect">
            <a:avLst/>
          </a:prstGeom>
        </p:spPr>
        <p:txBody>
          <a:bodyPr wrap="square">
            <a:spAutoFit/>
          </a:bodyPr>
          <a:lstStyle/>
          <a:p>
            <a:pPr algn="ctr"/>
            <a:r>
              <a:rPr lang="en-US" sz="1600" dirty="0">
                <a:latin typeface="Arial" pitchFamily="34" charset="0"/>
                <a:cs typeface="Arial" pitchFamily="34" charset="0"/>
              </a:rPr>
              <a:t>An Agile requirement, stated as a sentence or two of plain English. A user story is often expressed from the user’s point of view, and describes a unit of desired functionality.</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User Story</a:t>
            </a:r>
          </a:p>
        </p:txBody>
      </p:sp>
      <p:sp>
        <p:nvSpPr>
          <p:cNvPr id="9"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1"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4035562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Brainstorming is a simple technique used to generate a list of ideas. It should be led by a facilitator with a group consisting of stakeholders, team members, and subject matter experts.</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Brainstorming</a:t>
            </a:r>
          </a:p>
        </p:txBody>
      </p:sp>
      <p:sp>
        <p:nvSpPr>
          <p:cNvPr id="5"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8998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0"/>
            <a:ext cx="7924800" cy="338554"/>
          </a:xfrm>
          <a:prstGeom prst="rect">
            <a:avLst/>
          </a:prstGeom>
        </p:spPr>
        <p:txBody>
          <a:bodyPr wrap="square">
            <a:spAutoFit/>
          </a:bodyPr>
          <a:lstStyle/>
          <a:p>
            <a:pPr algn="ctr"/>
            <a:r>
              <a:rPr lang="en-US" sz="1600" dirty="0">
                <a:latin typeface="Arial" pitchFamily="34" charset="0"/>
                <a:cs typeface="Arial" pitchFamily="34" charset="0"/>
              </a:rPr>
              <a:t>The sum of all budgets established for the work to be performed.</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Budget at Completion (BAC)</a:t>
            </a:r>
          </a:p>
        </p:txBody>
      </p:sp>
      <p:sp>
        <p:nvSpPr>
          <p:cNvPr id="5"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2277826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A burn down chart is a graphical representation of work left to do versus time. The outstanding work or backlog! is often on the vertical axis, with time along the horizontal. </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Burn down Charts</a:t>
            </a:r>
          </a:p>
        </p:txBody>
      </p:sp>
      <p:sp>
        <p:nvSpPr>
          <p:cNvPr id="6"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358602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This plan is an input to the control scope process. It defines how changes to the features and functions of the project deliverable, the product scope, may enter the project.</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Configuration Management Plan</a:t>
            </a:r>
          </a:p>
        </p:txBody>
      </p:sp>
      <p:sp>
        <p:nvSpPr>
          <p:cNvPr id="7"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145561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41804"/>
            <a:ext cx="7924800" cy="1077218"/>
          </a:xfrm>
          <a:prstGeom prst="rect">
            <a:avLst/>
          </a:prstGeom>
        </p:spPr>
        <p:txBody>
          <a:bodyPr wrap="square">
            <a:spAutoFit/>
          </a:bodyPr>
          <a:lstStyle/>
          <a:p>
            <a:pPr algn="ctr"/>
            <a:r>
              <a:rPr lang="en-US" sz="1600" dirty="0">
                <a:latin typeface="Arial" pitchFamily="34" charset="0"/>
                <a:cs typeface="Arial" pitchFamily="34" charset="0"/>
              </a:rPr>
              <a:t>The act of physically locating everyone on a project team in the same space or general area. Co-location is used to break down distance barriers and facilitate team-building. A war room where all project team members work together is an example of co-location.</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Co-location</a:t>
            </a: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1192513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41804"/>
            <a:ext cx="7924800" cy="830997"/>
          </a:xfrm>
          <a:prstGeom prst="rect">
            <a:avLst/>
          </a:prstGeom>
        </p:spPr>
        <p:txBody>
          <a:bodyPr wrap="square">
            <a:spAutoFit/>
          </a:bodyPr>
          <a:lstStyle/>
          <a:p>
            <a:pPr algn="ctr"/>
            <a:r>
              <a:rPr lang="en-US" sz="1600" dirty="0">
                <a:latin typeface="Arial" pitchFamily="34" charset="0"/>
                <a:cs typeface="Arial" pitchFamily="34" charset="0"/>
              </a:rPr>
              <a:t>Difference of opinion or agenda on a project among team members or stakeholders. While not all conflict can be resolved to everyone's satisfaction, it is primarily the project manager's job to drive conflict resolution so that the project is not jeopardized.</a:t>
            </a:r>
          </a:p>
        </p:txBody>
      </p:sp>
      <p:sp>
        <p:nvSpPr>
          <p:cNvPr id="2" name="Number 7"/>
          <p:cNvSpPr/>
          <p:nvPr/>
        </p:nvSpPr>
        <p:spPr>
          <a:xfrm>
            <a:off x="97155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Conflict</a:t>
            </a: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299510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A contingency reserve is allocated to respond to the “known unknowns." These “known unknowns are risks in the risk register that have planned responses.</a:t>
            </a:r>
          </a:p>
          <a:p>
            <a:pPr algn="ctr"/>
            <a:endParaRPr lang="en-US" sz="1600" dirty="0">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Contingency Reserve</a:t>
            </a:r>
          </a:p>
        </p:txBody>
      </p:sp>
      <p:sp>
        <p:nvSpPr>
          <p:cNvPr id="7"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73240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6"/>
            <a:ext cx="7924800" cy="830997"/>
          </a:xfrm>
          <a:prstGeom prst="rect">
            <a:avLst/>
          </a:prstGeom>
        </p:spPr>
        <p:txBody>
          <a:bodyPr wrap="square">
            <a:spAutoFit/>
          </a:bodyPr>
          <a:lstStyle/>
          <a:p>
            <a:pPr algn="ctr"/>
            <a:r>
              <a:rPr lang="en-US" sz="1600" dirty="0">
                <a:latin typeface="Arial" pitchFamily="34" charset="0"/>
                <a:cs typeface="Arial" pitchFamily="34" charset="0"/>
              </a:rPr>
              <a:t>Each task is assigned a budget, and the aggregate of these estimates results in the project budget. Activity cost estimates include labor, materials, equipment, and fixed cost items like contractors, services, facilities, financing costs, etc. </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Activity Cost Estimates</a:t>
            </a:r>
          </a:p>
        </p:txBody>
      </p:sp>
      <p:sp>
        <p:nvSpPr>
          <p:cNvPr id="6"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4" name="Rounded Rectangle 3"/>
          <p:cNvSpPr/>
          <p:nvPr/>
        </p:nvSpPr>
        <p:spPr>
          <a:xfrm>
            <a:off x="2857500" y="2590800"/>
            <a:ext cx="4191000" cy="685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Arial" pitchFamily="34" charset="0"/>
                <a:cs typeface="Arial" pitchFamily="34" charset="0"/>
              </a:rPr>
              <a:t>Click the card</a:t>
            </a:r>
            <a:endParaRPr lang="en-US" dirty="0">
              <a:ln w="18415" cmpd="sng">
                <a:solidFill>
                  <a:srgbClr val="FFFFFF"/>
                </a:solidFill>
                <a:prstDash val="solid"/>
              </a:ln>
              <a:solidFill>
                <a:schemeClr val="tx1"/>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378268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4"/>
            <a:ext cx="7924800" cy="1077218"/>
          </a:xfrm>
          <a:prstGeom prst="rect">
            <a:avLst/>
          </a:prstGeom>
        </p:spPr>
        <p:txBody>
          <a:bodyPr wrap="square">
            <a:spAutoFit/>
          </a:bodyPr>
          <a:lstStyle/>
          <a:p>
            <a:pPr algn="ctr"/>
            <a:r>
              <a:rPr lang="en-US" sz="1600" dirty="0">
                <a:latin typeface="Arial" pitchFamily="34" charset="0"/>
                <a:cs typeface="Arial" pitchFamily="34" charset="0"/>
              </a:rPr>
              <a:t>A graphic display of process data over time and against established control limits, which has a centerline that assists in detecting a trend of plotted values toward either control limit.</a:t>
            </a:r>
          </a:p>
          <a:p>
            <a:pPr algn="ctr"/>
            <a:endParaRPr lang="en-US" sz="1600" dirty="0">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Control Chart</a:t>
            </a:r>
          </a:p>
        </p:txBody>
      </p:sp>
      <p:sp>
        <p:nvSpPr>
          <p:cNvPr id="7"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360767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A cost benefit analysis allows project managers to compare if the benefits of an action outweigh the costs or, conversely, if the costs outweigh the benefits. This can be an important criterion in decision making.</a:t>
            </a:r>
          </a:p>
        </p:txBody>
      </p:sp>
      <p:sp>
        <p:nvSpPr>
          <p:cNvPr id="2" name="Number 7"/>
          <p:cNvSpPr/>
          <p:nvPr/>
        </p:nvSpPr>
        <p:spPr>
          <a:xfrm>
            <a:off x="990600" y="2054469"/>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Cost-Benefit Analysis</a:t>
            </a: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264257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A type of cost-reimbursable contract where the buyer reimburses the seller for the seller's allowable costs (allowable costs are defined by the contract) plus a fixed amount of profit (fee).</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Cost Plus Fixed Fee Contract (CPFF)</a:t>
            </a: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4136846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A type of cost-reimbursable contract where the buyer reimburses the seller for the seller's allowable costs (allowable costs are defined by the contract), and the seller earns its profit if it meets defined performance criteria.</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Cost Plus Incentive Fee Contract (CPIF)</a:t>
            </a: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742670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A measure of the cost efficiency of budgeted resources expressed as the ratio of earned value to actual cost. EV / AC</a:t>
            </a:r>
          </a:p>
        </p:txBody>
      </p:sp>
      <p:sp>
        <p:nvSpPr>
          <p:cNvPr id="2" name="Number 7"/>
          <p:cNvSpPr/>
          <p:nvPr/>
        </p:nvSpPr>
        <p:spPr>
          <a:xfrm>
            <a:off x="97155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Cost Performance Index (CPI)</a:t>
            </a: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3099960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EV - AC</a:t>
            </a:r>
          </a:p>
          <a:p>
            <a:pPr algn="ctr"/>
            <a:r>
              <a:rPr lang="en-US" sz="1600" dirty="0">
                <a:latin typeface="Arial" pitchFamily="34" charset="0"/>
                <a:cs typeface="Arial" pitchFamily="34" charset="0"/>
              </a:rPr>
              <a:t>Negative is over budget; positive is under budget</a:t>
            </a:r>
          </a:p>
        </p:txBody>
      </p:sp>
      <p:sp>
        <p:nvSpPr>
          <p:cNvPr id="2" name="Number 7"/>
          <p:cNvSpPr/>
          <p:nvPr/>
        </p:nvSpPr>
        <p:spPr>
          <a:xfrm>
            <a:off x="97155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Cost Variance (CV)</a:t>
            </a: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49421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41808"/>
            <a:ext cx="7924800" cy="830997"/>
          </a:xfrm>
          <a:prstGeom prst="rect">
            <a:avLst/>
          </a:prstGeom>
        </p:spPr>
        <p:txBody>
          <a:bodyPr wrap="square">
            <a:spAutoFit/>
          </a:bodyPr>
          <a:lstStyle/>
          <a:p>
            <a:pPr algn="ctr"/>
            <a:r>
              <a:rPr lang="en-US" sz="1600" dirty="0">
                <a:latin typeface="Arial" pitchFamily="34" charset="0"/>
                <a:cs typeface="Arial" pitchFamily="34" charset="0"/>
              </a:rPr>
              <a:t>The sum of all project costs expended associated with achieving quality. Cost of Quality includes a complete analysis that includes planning, execution, control, the costs of potential alternatives, and the costs of quality failure.</a:t>
            </a:r>
          </a:p>
        </p:txBody>
      </p:sp>
      <p:sp>
        <p:nvSpPr>
          <p:cNvPr id="2" name="Number 7"/>
          <p:cNvSpPr/>
          <p:nvPr/>
        </p:nvSpPr>
        <p:spPr>
          <a:xfrm>
            <a:off x="990600" y="2062897"/>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Cost of Quality (COQ)</a:t>
            </a: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64864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41808"/>
            <a:ext cx="7924800" cy="584775"/>
          </a:xfrm>
          <a:prstGeom prst="rect">
            <a:avLst/>
          </a:prstGeom>
        </p:spPr>
        <p:txBody>
          <a:bodyPr wrap="square">
            <a:spAutoFit/>
          </a:bodyPr>
          <a:lstStyle/>
          <a:p>
            <a:pPr algn="ctr"/>
            <a:r>
              <a:rPr lang="en-US" sz="1600" dirty="0">
                <a:latin typeface="Arial" pitchFamily="34" charset="0"/>
                <a:cs typeface="Arial" pitchFamily="34" charset="0"/>
              </a:rPr>
              <a:t>The path(s) of schedule activities where the delay of any one activity would delay the project finish; the path of highest risk</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Critical Path</a:t>
            </a: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108540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41804"/>
            <a:ext cx="7924800" cy="1077218"/>
          </a:xfrm>
          <a:prstGeom prst="rect">
            <a:avLst/>
          </a:prstGeom>
        </p:spPr>
        <p:txBody>
          <a:bodyPr wrap="square">
            <a:spAutoFit/>
          </a:bodyPr>
          <a:lstStyle/>
          <a:p>
            <a:pPr algn="ctr"/>
            <a:r>
              <a:rPr lang="en-US" sz="1600" dirty="0">
                <a:latin typeface="Arial" pitchFamily="34" charset="0"/>
                <a:cs typeface="Arial" pitchFamily="34" charset="0"/>
              </a:rPr>
              <a:t>Applying additional resources to one or more activities in order to complete the work more quickly. Crashing usually increases cost more than risk and can lead to the law of diminishing returns as resource allocation passes optimal levels. Compare with Fast Tracking.</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Crashing</a:t>
            </a: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1951490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one practice used to assess progress and assist with uncovering the and assist with uncovering the impediments impacting the team in a timely manner is a daily standup meeting.</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Daily Standup</a:t>
            </a: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2649024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4"/>
            <a:ext cx="7924800" cy="584775"/>
          </a:xfrm>
          <a:prstGeom prst="rect">
            <a:avLst/>
          </a:prstGeom>
        </p:spPr>
        <p:txBody>
          <a:bodyPr wrap="square">
            <a:spAutoFit/>
          </a:bodyPr>
          <a:lstStyle/>
          <a:p>
            <a:pPr algn="ctr"/>
            <a:r>
              <a:rPr lang="en-US" sz="1600" dirty="0">
                <a:latin typeface="Arial" pitchFamily="34" charset="0"/>
                <a:cs typeface="Arial" pitchFamily="34" charset="0"/>
              </a:rPr>
              <a:t>The realized cost incurred for the work performed on an activity during a specific time period.</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Actual Cost (AC)</a:t>
            </a:r>
          </a:p>
        </p:txBody>
      </p:sp>
      <p:sp>
        <p:nvSpPr>
          <p:cNvPr id="6"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5"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122625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Decision tree analysis is an assessment of the data obtained using the decision tree method to evaluate various possible outcomes.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Decision Tree Analysis</a:t>
            </a: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2082178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4"/>
            <a:ext cx="7924800" cy="584775"/>
          </a:xfrm>
          <a:prstGeom prst="rect">
            <a:avLst/>
          </a:prstGeom>
        </p:spPr>
        <p:txBody>
          <a:bodyPr wrap="square">
            <a:spAutoFit/>
          </a:bodyPr>
          <a:lstStyle/>
          <a:p>
            <a:pPr algn="just"/>
            <a:r>
              <a:rPr lang="en-US" sz="1600" dirty="0">
                <a:latin typeface="Arial" pitchFamily="34" charset="0"/>
                <a:cs typeface="Arial" pitchFamily="34" charset="0"/>
              </a:rPr>
              <a:t>The process of breaking user stories down into smaller, more executable user stories or tasks.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Decomposition Process</a:t>
            </a: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2860340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just"/>
            <a:r>
              <a:rPr lang="en-US" sz="1600" dirty="0">
                <a:latin typeface="Arial" pitchFamily="34" charset="0"/>
                <a:cs typeface="Arial" pitchFamily="34" charset="0"/>
              </a:rPr>
              <a:t>An issue when the project's product, service, or result does not match the documented scope. Defects are often costly and require rework.</a:t>
            </a:r>
          </a:p>
        </p:txBody>
      </p:sp>
      <p:sp>
        <p:nvSpPr>
          <p:cNvPr id="2" name="Number 7"/>
          <p:cNvSpPr/>
          <p:nvPr/>
        </p:nvSpPr>
        <p:spPr>
          <a:xfrm>
            <a:off x="1000125"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Defect</a:t>
            </a: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3216442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A decision-making technique in which group members do not meet face-to-face but respond in writing to questions posed by the group leader. Prevents biasing opinions and groupthink.</a:t>
            </a:r>
          </a:p>
        </p:txBody>
      </p:sp>
      <p:sp>
        <p:nvSpPr>
          <p:cNvPr id="2" name="Number 7"/>
          <p:cNvSpPr/>
          <p:nvPr/>
        </p:nvSpPr>
        <p:spPr>
          <a:xfrm>
            <a:off x="10033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Delphi Technique</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9"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50781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Design for X (</a:t>
            </a:r>
            <a:r>
              <a:rPr lang="en-US" sz="1600" dirty="0" err="1">
                <a:latin typeface="Arial" pitchFamily="34" charset="0"/>
                <a:cs typeface="Arial" pitchFamily="34" charset="0"/>
              </a:rPr>
              <a:t>DfX</a:t>
            </a:r>
            <a:r>
              <a:rPr lang="en-US" sz="1600" dirty="0">
                <a:latin typeface="Arial" pitchFamily="34" charset="0"/>
                <a:cs typeface="Arial" pitchFamily="34" charset="0"/>
              </a:rPr>
              <a:t>) is a set of technical guidelines that may be applied during the design of a product for the optimization of a specific aspect of the design. DFX can control or even improve the product's final characteristics.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Design for X</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9"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2307050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Splitting user stories based on data or operation boundaries, cross-functional features, non-functional performance requirements, or priorities of associated sub stories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Disaggregation	</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9"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1873109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The measure of work performed expressed in terms of the budget authorized for that work. BAC x % Work Completed</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Earned Value (EV)</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9"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1397338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 A stakeholder engagement roadmap is a guideline based on the stakeholder analysis that sets forth processes for engaging with stakeholders at current and all future states of the project. </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Engagement Roadmap</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9"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4280719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4"/>
            <a:ext cx="7924800" cy="1077218"/>
          </a:xfrm>
          <a:prstGeom prst="rect">
            <a:avLst/>
          </a:prstGeom>
        </p:spPr>
        <p:txBody>
          <a:bodyPr wrap="square">
            <a:spAutoFit/>
          </a:bodyPr>
          <a:lstStyle/>
          <a:p>
            <a:pPr algn="ctr"/>
            <a:r>
              <a:rPr lang="en-US" sz="1600" dirty="0">
                <a:latin typeface="Arial" pitchFamily="34" charset="0"/>
                <a:cs typeface="Arial" pitchFamily="34" charset="0"/>
              </a:rPr>
              <a:t>Enterprise Environmental Factors (EEF) are any or all environmental factors either internal or external to the Project that can influence the Project's success. EEF includes culture, weather conditions, government regulations, political situation, market conditions.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Enterprise Environmental Factor (EEF)</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9"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477685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0"/>
            <a:ext cx="7924800" cy="338554"/>
          </a:xfrm>
          <a:prstGeom prst="rect">
            <a:avLst/>
          </a:prstGeom>
        </p:spPr>
        <p:txBody>
          <a:bodyPr wrap="square">
            <a:spAutoFit/>
          </a:bodyPr>
          <a:lstStyle/>
          <a:p>
            <a:pPr algn="ctr"/>
            <a:r>
              <a:rPr lang="en-US" sz="1600" dirty="0">
                <a:latin typeface="Arial" pitchFamily="34" charset="0"/>
                <a:cs typeface="Arial" pitchFamily="34" charset="0"/>
              </a:rPr>
              <a:t>The expected cost to finish all the remaining project work. EAC - AC</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Estimate to Complete (ETC)</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9"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3571513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Agile estimating can help you plan your project appropriately from the beginning to ensure that you are able to focus on the quality of each deliverable.</a:t>
            </a:r>
          </a:p>
        </p:txBody>
      </p:sp>
      <p:sp>
        <p:nvSpPr>
          <p:cNvPr id="2" name="Number 7"/>
          <p:cNvSpPr/>
          <p:nvPr/>
        </p:nvSpPr>
        <p:spPr>
          <a:xfrm>
            <a:off x="993531"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Agile Estimating</a:t>
            </a:r>
          </a:p>
        </p:txBody>
      </p:sp>
      <p:sp>
        <p:nvSpPr>
          <p:cNvPr id="6"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5"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7"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212995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The expected total cost of completing all work expressed as the sum of the actual cost to date and the estimate to complete. BAC / CPI</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Estimate at Completion (EAC)</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9"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149966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74411"/>
            <a:ext cx="7924800" cy="830997"/>
          </a:xfrm>
          <a:prstGeom prst="rect">
            <a:avLst/>
          </a:prstGeom>
        </p:spPr>
        <p:txBody>
          <a:bodyPr wrap="square">
            <a:spAutoFit/>
          </a:bodyPr>
          <a:lstStyle/>
          <a:p>
            <a:pPr algn="ctr"/>
            <a:r>
              <a:rPr lang="en-US" sz="1600" dirty="0">
                <a:latin typeface="Arial" pitchFamily="34" charset="0"/>
                <a:cs typeface="Arial" pitchFamily="34" charset="0"/>
              </a:rPr>
              <a:t>Expected Monetary Value (EMV) is a method of calculating the average outcome when the future is uncertain. Opportunities will have positive values and threats will have negative values.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Expected Monetary Value (EMV)</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789958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74403"/>
            <a:ext cx="7924800" cy="1077218"/>
          </a:xfrm>
          <a:prstGeom prst="rect">
            <a:avLst/>
          </a:prstGeom>
        </p:spPr>
        <p:txBody>
          <a:bodyPr wrap="square">
            <a:spAutoFit/>
          </a:bodyPr>
          <a:lstStyle/>
          <a:p>
            <a:pPr algn="ctr"/>
            <a:r>
              <a:rPr lang="en-US" sz="1600" dirty="0">
                <a:latin typeface="Arial" pitchFamily="34" charset="0"/>
                <a:cs typeface="Arial" pitchFamily="34" charset="0"/>
              </a:rPr>
              <a:t>Performing project activities in parallel that would have been performed in sequence. It is most often the discretionary dependencies that are discarded in order to fast track activities. Fast tracking usually results in the project schedule being completed in a shorter timeframe, but it typically increases risk.</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Fast </a:t>
            </a:r>
            <a:r>
              <a:rPr lang="en-US" sz="3200" dirty="0" smtClean="0">
                <a:solidFill>
                  <a:schemeClr val="tx1"/>
                </a:solidFill>
                <a:latin typeface="Arial" pitchFamily="34" charset="0"/>
                <a:cs typeface="Arial" pitchFamily="34" charset="0"/>
              </a:rPr>
              <a:t>Tracking</a:t>
            </a:r>
            <a:endParaRPr lang="en-US" sz="3200" dirty="0">
              <a:solidFill>
                <a:schemeClr val="tx1"/>
              </a:solidFill>
              <a:latin typeface="Arial" pitchFamily="34" charset="0"/>
              <a:cs typeface="Arial" pitchFamily="34" charset="0"/>
            </a:endParaRP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1146127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74411"/>
            <a:ext cx="7924800" cy="584775"/>
          </a:xfrm>
          <a:prstGeom prst="rect">
            <a:avLst/>
          </a:prstGeom>
        </p:spPr>
        <p:txBody>
          <a:bodyPr wrap="square">
            <a:spAutoFit/>
          </a:bodyPr>
          <a:lstStyle/>
          <a:p>
            <a:pPr algn="ctr"/>
            <a:r>
              <a:rPr lang="en-US" sz="1600" dirty="0">
                <a:latin typeface="Arial" pitchFamily="34" charset="0"/>
                <a:cs typeface="Arial" pitchFamily="34" charset="0"/>
              </a:rPr>
              <a:t>A type of fixed price contract where the buyer pays the seller a set amount (as defined by the contract), regardless of the seller's costs.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Firm-Fixed-Price Contract (FFP</a:t>
            </a:r>
            <a:r>
              <a:rPr lang="en-US" sz="3200" dirty="0" smtClean="0">
                <a:solidFill>
                  <a:schemeClr val="tx1"/>
                </a:solidFill>
                <a:latin typeface="Arial" pitchFamily="34" charset="0"/>
                <a:cs typeface="Arial" pitchFamily="34" charset="0"/>
              </a:rPr>
              <a:t>)</a:t>
            </a:r>
            <a:endParaRPr lang="en-US" sz="3200" dirty="0">
              <a:solidFill>
                <a:schemeClr val="tx1"/>
              </a:solidFill>
              <a:latin typeface="Arial" pitchFamily="34" charset="0"/>
              <a:cs typeface="Arial" pitchFamily="34" charset="0"/>
            </a:endParaRP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09549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74411"/>
            <a:ext cx="7924800" cy="830997"/>
          </a:xfrm>
          <a:prstGeom prst="rect">
            <a:avLst/>
          </a:prstGeom>
        </p:spPr>
        <p:txBody>
          <a:bodyPr wrap="square">
            <a:spAutoFit/>
          </a:bodyPr>
          <a:lstStyle/>
          <a:p>
            <a:pPr algn="ctr"/>
            <a:r>
              <a:rPr lang="en-US" sz="1600" dirty="0">
                <a:latin typeface="Arial" pitchFamily="34" charset="0"/>
                <a:cs typeface="Arial" pitchFamily="34" charset="0"/>
              </a:rPr>
              <a:t>A type of contract where the buyer pays the seller a set amount (as defined by the contract), and the seller can earn an additional amount if the seller meets defined performance criteria.</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Fixed Price Incentive Fee Contract (FPIF)</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198947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74411"/>
            <a:ext cx="7924800" cy="830997"/>
          </a:xfrm>
          <a:prstGeom prst="rect">
            <a:avLst/>
          </a:prstGeom>
        </p:spPr>
        <p:txBody>
          <a:bodyPr wrap="square">
            <a:spAutoFit/>
          </a:bodyPr>
          <a:lstStyle/>
          <a:p>
            <a:pPr algn="ctr"/>
            <a:r>
              <a:rPr lang="en-US" sz="1600" dirty="0">
                <a:latin typeface="Arial" pitchFamily="34" charset="0"/>
                <a:cs typeface="Arial" pitchFamily="34" charset="0"/>
              </a:rPr>
              <a:t>Is a series of numbers in which each number is the sum of the previous two numbers. This results in increasingly larger intervals between numbers as the series progresses: 1,2, 3, 5, 8, 13, 21 …</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Fibonacci	</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75212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74411"/>
            <a:ext cx="7924800" cy="584775"/>
          </a:xfrm>
          <a:prstGeom prst="rect">
            <a:avLst/>
          </a:prstGeom>
        </p:spPr>
        <p:txBody>
          <a:bodyPr wrap="square">
            <a:spAutoFit/>
          </a:bodyPr>
          <a:lstStyle/>
          <a:p>
            <a:pPr algn="ctr"/>
            <a:r>
              <a:rPr lang="en-US" sz="1600" dirty="0">
                <a:latin typeface="Arial" pitchFamily="34" charset="0"/>
                <a:cs typeface="Arial" pitchFamily="34" charset="0"/>
              </a:rPr>
              <a:t>The amount of time a schedule activity could be delayed without impacting the finish date of the project</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Float/Slack</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103815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74411"/>
            <a:ext cx="7924800" cy="830997"/>
          </a:xfrm>
          <a:prstGeom prst="rect">
            <a:avLst/>
          </a:prstGeom>
        </p:spPr>
        <p:txBody>
          <a:bodyPr wrap="square">
            <a:spAutoFit/>
          </a:bodyPr>
          <a:lstStyle/>
          <a:p>
            <a:pPr algn="ctr"/>
            <a:r>
              <a:rPr lang="en-US" sz="1600" dirty="0">
                <a:latin typeface="Arial" pitchFamily="34" charset="0"/>
                <a:cs typeface="Arial" pitchFamily="34" charset="0"/>
              </a:rPr>
              <a:t>The process of comparing the planned expenditure of project funds against any limits on the commitment of funds for the project to identify any variances between the funding limits and the planned expenditures.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Funding Limit Reconciliation</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121100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74403"/>
            <a:ext cx="7924800" cy="338554"/>
          </a:xfrm>
          <a:prstGeom prst="rect">
            <a:avLst/>
          </a:prstGeom>
        </p:spPr>
        <p:txBody>
          <a:bodyPr wrap="square">
            <a:spAutoFit/>
          </a:bodyPr>
          <a:lstStyle/>
          <a:p>
            <a:pPr algn="ctr"/>
            <a:r>
              <a:rPr lang="en-US" sz="1600" dirty="0">
                <a:latin typeface="Arial" pitchFamily="34" charset="0"/>
                <a:cs typeface="Arial" pitchFamily="34" charset="0"/>
              </a:rPr>
              <a:t>Delivery in short release cycles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Incremental	</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68786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In agile practices, information radiators are a shared site or location in which important information can be shared.</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Information Radiator</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28825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0"/>
            <a:ext cx="7924800" cy="1077218"/>
          </a:xfrm>
          <a:prstGeom prst="rect">
            <a:avLst/>
          </a:prstGeom>
        </p:spPr>
        <p:txBody>
          <a:bodyPr wrap="square">
            <a:spAutoFit/>
          </a:bodyPr>
          <a:lstStyle/>
          <a:p>
            <a:pPr algn="ctr"/>
            <a:r>
              <a:rPr lang="en-US" sz="1600" dirty="0">
                <a:latin typeface="Arial" pitchFamily="34" charset="0"/>
                <a:cs typeface="Arial" pitchFamily="34" charset="0"/>
              </a:rPr>
              <a:t>The four core values of Agile software development as stated by the Agile Manifesto are: individuals and interactions over processes and tools; working software over comprehensive documentation, customer collaboration over contract negotiation, and responding to change over following a plan</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Agile Manifesto</a:t>
            </a:r>
          </a:p>
        </p:txBody>
      </p:sp>
      <p:sp>
        <p:nvSpPr>
          <p:cNvPr id="7"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1597672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t>Form of rolling wave planning based on adaptive life cycles - such as agile. Requirements are documented as user stores that are prioritized and refined prior to construction.</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Iterative Scheduling</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32223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The Internal Rate of Return (IRR) is the interest rate that makes the net present value of all cash flow equal to Zero,</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Internal Rate of Return (IRR)</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192496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0"/>
            <a:ext cx="7924800" cy="1077218"/>
          </a:xfrm>
          <a:prstGeom prst="rect">
            <a:avLst/>
          </a:prstGeom>
        </p:spPr>
        <p:txBody>
          <a:bodyPr wrap="square">
            <a:spAutoFit/>
          </a:bodyPr>
          <a:lstStyle/>
          <a:p>
            <a:pPr algn="ctr"/>
            <a:r>
              <a:rPr lang="en-US" sz="1600" dirty="0">
                <a:latin typeface="Arial" pitchFamily="34" charset="0"/>
                <a:cs typeface="Arial" pitchFamily="34" charset="0"/>
              </a:rPr>
              <a:t>Helps establish cause-and-effect by identifying factors that contribute to outcomes or problems; the factors are categories as People, Machines, Methods, Measurements, Materials, and Environment and include intentional and unintentional consequences and influence quality performance.</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Ishikawa/Fishbone/Why-Why Diagram</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32821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1354217"/>
          </a:xfrm>
          <a:prstGeom prst="rect">
            <a:avLst/>
          </a:prstGeom>
        </p:spPr>
        <p:txBody>
          <a:bodyPr wrap="square">
            <a:spAutoFit/>
          </a:bodyPr>
          <a:lstStyle/>
          <a:p>
            <a:pPr algn="just"/>
            <a:r>
              <a:rPr lang="en-US" sz="1600" dirty="0"/>
              <a:t>An issue log is a documentation element of project management that contains a list of ongoing and closed issues of the project. Issue logs can be used to order and organize current issues by type and severity in order to prioritize issues associated with the current milestone or iteration.</a:t>
            </a:r>
          </a:p>
          <a:p>
            <a:pPr algn="ctr"/>
            <a:r>
              <a:rPr lang="en-US" sz="1600" dirty="0"/>
              <a:t> </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Issue Log</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1175405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0"/>
            <a:ext cx="7924800" cy="1077218"/>
          </a:xfrm>
          <a:prstGeom prst="rect">
            <a:avLst/>
          </a:prstGeom>
        </p:spPr>
        <p:txBody>
          <a:bodyPr wrap="square">
            <a:spAutoFit/>
          </a:bodyPr>
          <a:lstStyle/>
          <a:p>
            <a:pPr algn="just"/>
            <a:r>
              <a:rPr lang="en-US" sz="1600" dirty="0"/>
              <a:t>A form of Lean Development using a signaling system of cards to control the flow of work and show task status. The board allows work to be "pulled" through based on availability of the successive step in the process rather than "pushed"</a:t>
            </a:r>
          </a:p>
          <a:p>
            <a:pPr algn="ctr"/>
            <a:r>
              <a:rPr lang="en-US" sz="1600" dirty="0"/>
              <a:t> </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solidFill>
                  <a:schemeClr val="tx1"/>
                </a:solidFill>
                <a:latin typeface="Arial" pitchFamily="34" charset="0"/>
                <a:cs typeface="Arial" pitchFamily="34" charset="0"/>
              </a:rPr>
              <a:t>Kanban</a:t>
            </a:r>
            <a:r>
              <a:rPr lang="en-US" sz="3200" dirty="0">
                <a:solidFill>
                  <a:schemeClr val="tx1"/>
                </a:solidFill>
                <a:latin typeface="Arial" pitchFamily="34" charset="0"/>
                <a:cs typeface="Arial" pitchFamily="34" charset="0"/>
              </a:rPr>
              <a:t>	</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399071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err="1"/>
              <a:t>Kanban</a:t>
            </a:r>
            <a:r>
              <a:rPr lang="en-US" sz="1600" dirty="0"/>
              <a:t> boards visually depict work at various stages of a process. Cards represent work items and columns to represent each stage of the process. show progress and to help allocate resources and coordinate team performing the work .</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solidFill>
                  <a:schemeClr val="tx1"/>
                </a:solidFill>
                <a:latin typeface="Arial" pitchFamily="34" charset="0"/>
                <a:cs typeface="Arial" pitchFamily="34" charset="0"/>
              </a:rPr>
              <a:t>Kanban</a:t>
            </a:r>
            <a:r>
              <a:rPr lang="en-US" sz="3200" dirty="0">
                <a:solidFill>
                  <a:schemeClr val="tx1"/>
                </a:solidFill>
                <a:latin typeface="Arial" pitchFamily="34" charset="0"/>
                <a:cs typeface="Arial" pitchFamily="34" charset="0"/>
              </a:rPr>
              <a:t> Boards</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226501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3"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3"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4"/>
            <a:ext cx="7924800" cy="830997"/>
          </a:xfrm>
          <a:prstGeom prst="rect">
            <a:avLst/>
          </a:prstGeom>
        </p:spPr>
        <p:txBody>
          <a:bodyPr wrap="square">
            <a:spAutoFit/>
          </a:bodyPr>
          <a:lstStyle/>
          <a:p>
            <a:pPr algn="ctr"/>
            <a:r>
              <a:rPr lang="en-US" sz="1600" dirty="0"/>
              <a:t>Graph based tool to objectively survey the customer for requirement priority: Y axis is customer satisfaction (Disappointed to Delighted). X axis is degree of implementation (Poor to Good). Features are distinguished as Must-have, Linear, and Exciters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Kano Model	</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237536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t>Key performance indicators </a:t>
            </a:r>
            <a:r>
              <a:rPr lang="en-US" sz="1600" dirty="0" err="1"/>
              <a:t>KPl’s</a:t>
            </a:r>
            <a:r>
              <a:rPr lang="en-US" sz="1600" dirty="0"/>
              <a:t> can be used to align team performance with Vision and objectives.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Key Performance Indicators</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280307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038600"/>
            <a:ext cx="7924800" cy="1077218"/>
          </a:xfrm>
          <a:prstGeom prst="rect">
            <a:avLst/>
          </a:prstGeom>
        </p:spPr>
        <p:txBody>
          <a:bodyPr wrap="square">
            <a:spAutoFit/>
          </a:bodyPr>
          <a:lstStyle/>
          <a:p>
            <a:pPr algn="ctr"/>
            <a:r>
              <a:rPr lang="en-US" sz="1600" dirty="0"/>
              <a:t>Changing the finish-to-start relationship between two schedule activities so that the dependent activity cannot start until a given amount of time after its preceding activity finishes. Lags are used to represent calendar time that must elapse when no actual work is taking place by project resources.</a:t>
            </a:r>
          </a:p>
        </p:txBody>
      </p:sp>
      <p:sp>
        <p:nvSpPr>
          <p:cNvPr id="2" name="Number 7"/>
          <p:cNvSpPr/>
          <p:nvPr/>
        </p:nvSpPr>
        <p:spPr>
          <a:xfrm>
            <a:off x="10033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Lag</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2750970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038604"/>
            <a:ext cx="7924800" cy="1077218"/>
          </a:xfrm>
          <a:prstGeom prst="rect">
            <a:avLst/>
          </a:prstGeom>
        </p:spPr>
        <p:txBody>
          <a:bodyPr wrap="square">
            <a:spAutoFit/>
          </a:bodyPr>
          <a:lstStyle/>
          <a:p>
            <a:pPr algn="ctr"/>
            <a:r>
              <a:rPr lang="en-US" sz="1600" dirty="0"/>
              <a:t>Changing the finish-to-start relationship between two schedule activities so that the dependent activity can start before preceding activity finishes. Leads are used to efficiently manage the schedule and get a head start on certain activities where possible.</a:t>
            </a:r>
          </a:p>
        </p:txBody>
      </p:sp>
      <p:sp>
        <p:nvSpPr>
          <p:cNvPr id="2" name="Number 7"/>
          <p:cNvSpPr/>
          <p:nvPr/>
        </p:nvSpPr>
        <p:spPr>
          <a:xfrm>
            <a:off x="10033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Lead</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240337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A technique for estimating the duration or cost of an activity or a project using historical data from a similar activity or project.</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Analogous/Top-Down Estimating</a:t>
            </a:r>
          </a:p>
        </p:txBody>
      </p:sp>
      <p:sp>
        <p:nvSpPr>
          <p:cNvPr id="7"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1360743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t>The lessons learned register is used to record knowledge gained during a project that can be used for improving that team's project performance, and potentially other teams and other projects.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Lessons Learned</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471811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t>A management reserve includes funds that are to be allocated at a high level for the "unknown unknowns."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Management Reserve</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33844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0"/>
            <a:ext cx="7924800" cy="1077218"/>
          </a:xfrm>
          <a:prstGeom prst="rect">
            <a:avLst/>
          </a:prstGeom>
        </p:spPr>
        <p:txBody>
          <a:bodyPr wrap="square">
            <a:spAutoFit/>
          </a:bodyPr>
          <a:lstStyle/>
          <a:p>
            <a:pPr algn="just"/>
            <a:r>
              <a:rPr lang="en-US" sz="1600" dirty="0"/>
              <a:t>An MVP is a simplified product released to a limited audience to test the audience's reactions and gain feedback.</a:t>
            </a:r>
          </a:p>
          <a:p>
            <a:pPr algn="just"/>
            <a:r>
              <a:rPr lang="en-US" sz="1600" dirty="0"/>
              <a:t>This feedback may be used to continuously modify and iterate the product before releasing it to the broader market.</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Minimum Viable Product (MVP)</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10083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4"/>
            <a:ext cx="7924800" cy="1077218"/>
          </a:xfrm>
          <a:prstGeom prst="rect">
            <a:avLst/>
          </a:prstGeom>
        </p:spPr>
        <p:txBody>
          <a:bodyPr wrap="square">
            <a:spAutoFit/>
          </a:bodyPr>
          <a:lstStyle/>
          <a:p>
            <a:pPr algn="ctr"/>
            <a:r>
              <a:rPr lang="en-US" sz="1600" dirty="0"/>
              <a:t>A DSDM prioritization scheme; "Must have, Should have, Could Have, Would have" Must = Mission / business essential,; Should = Include if possible / can succeed without; Could = Optional / doesn’t affect the business; Would = only if time / funds permit</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solidFill>
                  <a:schemeClr val="tx1"/>
                </a:solidFill>
                <a:latin typeface="Arial" pitchFamily="34" charset="0"/>
                <a:cs typeface="Arial" pitchFamily="34" charset="0"/>
              </a:rPr>
              <a:t>MoSCoW</a:t>
            </a:r>
            <a:r>
              <a:rPr lang="en-US" sz="3200" dirty="0">
                <a:solidFill>
                  <a:schemeClr val="tx1"/>
                </a:solidFill>
                <a:latin typeface="Arial" pitchFamily="34" charset="0"/>
                <a:cs typeface="Arial" pitchFamily="34" charset="0"/>
              </a:rPr>
              <a:t>	</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468695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4"/>
            <a:ext cx="7924800" cy="584775"/>
          </a:xfrm>
          <a:prstGeom prst="rect">
            <a:avLst/>
          </a:prstGeom>
        </p:spPr>
        <p:txBody>
          <a:bodyPr wrap="square">
            <a:spAutoFit/>
          </a:bodyPr>
          <a:lstStyle/>
          <a:p>
            <a:pPr algn="ctr"/>
            <a:r>
              <a:rPr lang="en-US" sz="1600" dirty="0"/>
              <a:t>The tool used to build or leverage existing relationships to help complete the project work.</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Networking</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68253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3962400"/>
            <a:ext cx="7924800" cy="338554"/>
          </a:xfrm>
          <a:prstGeom prst="rect">
            <a:avLst/>
          </a:prstGeom>
        </p:spPr>
        <p:txBody>
          <a:bodyPr wrap="square">
            <a:spAutoFit/>
          </a:bodyPr>
          <a:lstStyle/>
          <a:p>
            <a:pPr algn="ctr"/>
            <a:r>
              <a:rPr lang="en-US" sz="1600" dirty="0"/>
              <a:t>Brainstormed ideas are voted upon and sorted by priority</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Nominal Group Technique</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164462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3962400"/>
            <a:ext cx="7924800" cy="338554"/>
          </a:xfrm>
          <a:prstGeom prst="rect">
            <a:avLst/>
          </a:prstGeom>
        </p:spPr>
        <p:txBody>
          <a:bodyPr wrap="square">
            <a:spAutoFit/>
          </a:bodyPr>
          <a:lstStyle/>
          <a:p>
            <a:pPr algn="ctr"/>
            <a:r>
              <a:rPr lang="en-US" sz="1600" dirty="0"/>
              <a:t>(n(n-1))/2 where n is the number of people involved</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Number of Communication Channels</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262844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t>These assets are often processes, products, or artifacts that are used within any given organization and sometimes these are the results of other projects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Organizational Process Assets (OPAs)</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23171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t>Pulls work from a backlog or intermediate queue of work to be done immediately as resources become available (e.g., </a:t>
            </a:r>
            <a:r>
              <a:rPr lang="en-US" sz="1600" dirty="0" err="1"/>
              <a:t>Kanban</a:t>
            </a:r>
            <a:r>
              <a:rPr lang="en-US" sz="1600" dirty="0"/>
              <a:t>).</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On-demand scheduling</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144227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A Quality Management Plan combines the efforts of quality assurance and quality control to establish, maintain, and evaluate the total quality management of the project, process, and deliverables.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Quality Management Plan</a:t>
            </a:r>
          </a:p>
        </p:txBody>
      </p:sp>
      <p:sp>
        <p:nvSpPr>
          <p:cNvPr id="9"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1"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598976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A backlog is a prioritized list of features with descriptions of functionality that is often used in agile practice.</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Backlog</a:t>
            </a:r>
          </a:p>
        </p:txBody>
      </p:sp>
      <p:sp>
        <p:nvSpPr>
          <p:cNvPr id="7"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121835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Often included within the quality or process management plans, this document outlines the project or product attributes that will be monitored and controlled, and how the Control Quality process will control them</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Quality Metrics</a:t>
            </a:r>
          </a:p>
        </p:txBody>
      </p:sp>
      <p:sp>
        <p:nvSpPr>
          <p:cNvPr id="7"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92736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4"/>
            <a:ext cx="7924800" cy="1077218"/>
          </a:xfrm>
          <a:prstGeom prst="rect">
            <a:avLst/>
          </a:prstGeom>
        </p:spPr>
        <p:txBody>
          <a:bodyPr wrap="square">
            <a:spAutoFit/>
          </a:bodyPr>
          <a:lstStyle/>
          <a:p>
            <a:pPr algn="ctr"/>
            <a:r>
              <a:rPr lang="en-US" sz="1600" dirty="0"/>
              <a:t>Training alone may not ensure that the required knowledge and skills are translated. In some cases, the training can be augmented by pairing team members or creating mentoring situations to ensure the learning is transferred appropriately into performance.</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Pairing and Mentoring</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1664850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t>A Pareto chart is a histogram that is used to rank causes of problems in a hierarchical format. The goal is to narrow down the primary causes of variance on a project and focus the energy and efforts on tackling the most significant sources of variance.</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Pareto Chart</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1516086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0"/>
            <a:ext cx="7924800" cy="338554"/>
          </a:xfrm>
          <a:prstGeom prst="rect">
            <a:avLst/>
          </a:prstGeom>
        </p:spPr>
        <p:txBody>
          <a:bodyPr wrap="square">
            <a:spAutoFit/>
          </a:bodyPr>
          <a:lstStyle/>
          <a:p>
            <a:pPr algn="ctr"/>
            <a:r>
              <a:rPr lang="en-US" sz="1600" dirty="0"/>
              <a:t>work expands to fill the time available for its completion</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Parkinson's Law</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252537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0"/>
            <a:ext cx="7924800" cy="338554"/>
          </a:xfrm>
          <a:prstGeom prst="rect">
            <a:avLst/>
          </a:prstGeom>
        </p:spPr>
        <p:txBody>
          <a:bodyPr wrap="square">
            <a:spAutoFit/>
          </a:bodyPr>
          <a:lstStyle/>
          <a:p>
            <a:pPr algn="ctr"/>
            <a:r>
              <a:rPr lang="en-US" sz="1600" dirty="0">
                <a:latin typeface="Arial" pitchFamily="34" charset="0"/>
                <a:cs typeface="Arial" pitchFamily="34" charset="0"/>
              </a:rPr>
              <a:t>Held at the end of a phase  for review of business case,  Project charter, plans etc.</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Phase Gates</a:t>
            </a:r>
          </a:p>
        </p:txBody>
      </p:sp>
      <p:sp>
        <p:nvSpPr>
          <p:cNvPr id="6" name="Card 7 Banner"/>
          <p:cNvSpPr/>
          <p:nvPr/>
        </p:nvSpPr>
        <p:spPr>
          <a:xfrm>
            <a:off x="1011115"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1011115"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1011115"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9" name="Card 7 Banner"/>
          <p:cNvSpPr/>
          <p:nvPr/>
        </p:nvSpPr>
        <p:spPr>
          <a:xfrm>
            <a:off x="1011115"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1011115" y="5790415"/>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1" name="Card 7 Banner">
            <a:hlinkClick r:id="" action="ppaction://hlinkshowjump?jump=nextslide"/>
          </p:cNvPr>
          <p:cNvSpPr/>
          <p:nvPr/>
        </p:nvSpPr>
        <p:spPr>
          <a:xfrm>
            <a:off x="1011115"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2405765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t>The portion of the approved total cost estimate planned to be spent on an activity during a given period. Planned % Complete x BAC</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Planned Value (PV)</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16269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A process using cards to represent possible story point numbers for a group to choose, estimate independently , compare, discuss and revise thus arriving at a consensus of the no of required story points. It is an adaptation of wideband Delphi.</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Planning </a:t>
            </a:r>
            <a:r>
              <a:rPr lang="en-US" sz="3200" dirty="0" smtClean="0">
                <a:solidFill>
                  <a:schemeClr val="tx1"/>
                </a:solidFill>
                <a:latin typeface="Arial" pitchFamily="34" charset="0"/>
                <a:cs typeface="Arial" pitchFamily="34" charset="0"/>
              </a:rPr>
              <a:t>Poker</a:t>
            </a:r>
            <a:endParaRPr lang="en-US" sz="3200" dirty="0">
              <a:solidFill>
                <a:schemeClr val="tx1"/>
              </a:solidFill>
              <a:latin typeface="Arial" pitchFamily="34" charset="0"/>
              <a:cs typeface="Arial" pitchFamily="34" charset="0"/>
            </a:endParaRP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775821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The present value (PV) is the current value of a future sum of money or stream of cash flows given a specific rate of return.</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Present Value (PV)</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96320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4"/>
            <a:ext cx="7924800" cy="1077218"/>
          </a:xfrm>
          <a:prstGeom prst="rect">
            <a:avLst/>
          </a:prstGeom>
        </p:spPr>
        <p:txBody>
          <a:bodyPr wrap="square">
            <a:spAutoFit/>
          </a:bodyPr>
          <a:lstStyle/>
          <a:p>
            <a:pPr algn="ctr"/>
            <a:r>
              <a:rPr lang="en-US" sz="1600" dirty="0">
                <a:latin typeface="Arial" pitchFamily="34" charset="0"/>
                <a:cs typeface="Arial" pitchFamily="34" charset="0"/>
              </a:rPr>
              <a:t>A graphical risk analysis tool that plots the likelihood of each risk event on the Y axis, and the risk event's potential impact on the X axis. The X and Y values are multiplied together to give a risk score. Risks with the highest scores are prioritized higher for analysis and response.</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Probability and Impact Matrix</a:t>
            </a:r>
          </a:p>
        </p:txBody>
      </p:sp>
      <p:sp>
        <p:nvSpPr>
          <p:cNvPr id="9"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1"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98771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Is a role and serves as the primary business representative or “voice of the customer / business” to the sprint team. In larger projects, multiple people can serve as the product owner. However, per The SCRUM Guide - only 1 PO</a:t>
            </a:r>
          </a:p>
        </p:txBody>
      </p:sp>
      <p:sp>
        <p:nvSpPr>
          <p:cNvPr id="2" name="Number 7"/>
          <p:cNvSpPr/>
          <p:nvPr/>
        </p:nvSpPr>
        <p:spPr>
          <a:xfrm>
            <a:off x="993531"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Product Owner	</a:t>
            </a:r>
          </a:p>
        </p:txBody>
      </p:sp>
      <p:sp>
        <p:nvSpPr>
          <p:cNvPr id="7"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89789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The process of adding new user stories, re-prioritizing existing stories, creating estimates for previously un-estimated stories, and decomposing large stories. Backlog grooming is both an ongoing process and a meeting aka Story Time.</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Backlog Grooming	</a:t>
            </a:r>
          </a:p>
        </p:txBody>
      </p:sp>
      <p:sp>
        <p:nvSpPr>
          <p:cNvPr id="7"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1460361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An iterative approach where planning occurs in cycles rather than up front. Projects which use progressive elaboration typically do some planning, some execution, some monitoring and controlling, and then repeat that cycle.</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Progressive Elaboration</a:t>
            </a:r>
          </a:p>
        </p:txBody>
      </p:sp>
      <p:sp>
        <p:nvSpPr>
          <p:cNvPr id="9"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1"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21105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4"/>
            <a:ext cx="7924800" cy="584775"/>
          </a:xfrm>
          <a:prstGeom prst="rect">
            <a:avLst/>
          </a:prstGeom>
        </p:spPr>
        <p:txBody>
          <a:bodyPr wrap="square">
            <a:spAutoFit/>
          </a:bodyPr>
          <a:lstStyle/>
          <a:p>
            <a:pPr algn="ctr"/>
            <a:r>
              <a:rPr lang="en-US" sz="1600" dirty="0">
                <a:latin typeface="Arial" pitchFamily="34" charset="0"/>
                <a:cs typeface="Arial" pitchFamily="34" charset="0"/>
              </a:rPr>
              <a:t>Temporary endeavor with a  beginning and end. It creates  a unique product, service or  result</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Arial" pitchFamily="34" charset="0"/>
                <a:cs typeface="Arial" pitchFamily="34" charset="0"/>
              </a:rPr>
              <a:t>Project</a:t>
            </a:r>
          </a:p>
        </p:txBody>
      </p:sp>
      <p:sp>
        <p:nvSpPr>
          <p:cNvPr id="9"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latin typeface="Arial" pitchFamily="34" charset="0"/>
                <a:cs typeface="Arial" pitchFamily="34" charset="0"/>
              </a:rPr>
              <a:t>Next</a:t>
            </a:r>
            <a:endParaRPr lang="en-GB" sz="3200" b="1" dirty="0">
              <a:latin typeface="Arial" pitchFamily="34" charset="0"/>
              <a:cs typeface="Arial" pitchFamily="34" charset="0"/>
            </a:endParaRPr>
          </a:p>
        </p:txBody>
      </p:sp>
      <p:sp>
        <p:nvSpPr>
          <p:cNvPr id="10"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latin typeface="Arial" pitchFamily="34" charset="0"/>
                <a:cs typeface="Arial" pitchFamily="34" charset="0"/>
              </a:rPr>
              <a:t>Next</a:t>
            </a:r>
            <a:endParaRPr lang="en-GB" sz="3200" b="1" dirty="0">
              <a:latin typeface="Arial" pitchFamily="34" charset="0"/>
              <a:cs typeface="Arial" pitchFamily="34" charset="0"/>
            </a:endParaRPr>
          </a:p>
        </p:txBody>
      </p:sp>
      <p:sp>
        <p:nvSpPr>
          <p:cNvPr id="11"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15637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project and provides the project manager with the authority to apply organizational resources to project activities.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Project Charter</a:t>
            </a:r>
          </a:p>
        </p:txBody>
      </p:sp>
      <p:sp>
        <p:nvSpPr>
          <p:cNvPr id="7"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227188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t>The system used to support management of the project. It serves as a repository for information and a tool to help with communication and tracking. The PMIS supports the project from beginning to end.</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Project Management Information System (PMIS)</a:t>
            </a:r>
          </a:p>
        </p:txBody>
      </p:sp>
      <p:sp>
        <p:nvSpPr>
          <p:cNvPr id="7"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220160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Application of knowledge,  skills, tools and techniques to  project activities to meet the  project requirements.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Arial" pitchFamily="34" charset="0"/>
                <a:cs typeface="Arial" pitchFamily="34" charset="0"/>
              </a:rPr>
              <a:t>Project </a:t>
            </a:r>
            <a:r>
              <a:rPr lang="en-US" sz="3200" dirty="0">
                <a:solidFill>
                  <a:schemeClr val="tx1"/>
                </a:solidFill>
                <a:latin typeface="Arial" pitchFamily="34" charset="0"/>
                <a:cs typeface="Arial" pitchFamily="34" charset="0"/>
              </a:rPr>
              <a:t>Management</a:t>
            </a:r>
          </a:p>
        </p:txBody>
      </p:sp>
      <p:sp>
        <p:nvSpPr>
          <p:cNvPr id="12"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3"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4"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867499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t>A group within the performing organization responsible for providing standards and guidance to projects and project managers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Project Management Office (PMO)</a:t>
            </a:r>
          </a:p>
        </p:txBody>
      </p:sp>
      <p:sp>
        <p:nvSpPr>
          <p:cNvPr id="7"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838555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This document outlines how the project will be managed, and includes the project schedule, budget, quality standards, project team requirements, project control, and anything else that is necessary to communicate how the project will be managed.</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Project Management Plan (Update)</a:t>
            </a:r>
          </a:p>
        </p:txBody>
      </p:sp>
      <p:sp>
        <p:nvSpPr>
          <p:cNvPr id="9"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1"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102296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t>A component of the project management plan, this document describes the processes used in the production of the project's deliverables, how they will be monitored, and under what conditions they might be changed.</a:t>
            </a:r>
          </a:p>
        </p:txBody>
      </p:sp>
      <p:sp>
        <p:nvSpPr>
          <p:cNvPr id="2" name="Number 7"/>
          <p:cNvSpPr/>
          <p:nvPr/>
        </p:nvSpPr>
        <p:spPr>
          <a:xfrm>
            <a:off x="993531"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Process Improvement Plan</a:t>
            </a:r>
          </a:p>
        </p:txBody>
      </p:sp>
      <p:sp>
        <p:nvSpPr>
          <p:cNvPr id="7"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8"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rPr>
              <a:t>Next</a:t>
            </a:r>
            <a:endParaRPr lang="en-GB" sz="3200" b="1" dirty="0">
              <a:solidFill>
                <a:schemeClr val="tx1"/>
              </a:solidFill>
            </a:endParaRP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1090419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4"/>
            <a:ext cx="7924800" cy="1077218"/>
          </a:xfrm>
          <a:prstGeom prst="rect">
            <a:avLst/>
          </a:prstGeom>
        </p:spPr>
        <p:txBody>
          <a:bodyPr wrap="square">
            <a:spAutoFit/>
          </a:bodyPr>
          <a:lstStyle/>
          <a:p>
            <a:pPr algn="ctr"/>
            <a:r>
              <a:rPr lang="en-US" sz="1600" dirty="0">
                <a:latin typeface="Arial" pitchFamily="34" charset="0"/>
                <a:cs typeface="Arial" pitchFamily="34" charset="0"/>
              </a:rPr>
              <a:t>RACI is an acronym derived from the four key responsibilities most typically used: Responsible, Accountable, Consulted, and Informed. It is used for clarifying and defining roles and responsibilities in cross-functional or departmental projects and processes.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RACI</a:t>
            </a:r>
          </a:p>
        </p:txBody>
      </p:sp>
      <p:sp>
        <p:nvSpPr>
          <p:cNvPr id="12"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3"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1114370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Prioritization approach for stories, features, or projects that considers the positive benefit of a feature and the impact of its absence</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Relative Weighting</a:t>
            </a:r>
          </a:p>
        </p:txBody>
      </p:sp>
      <p:sp>
        <p:nvSpPr>
          <p:cNvPr id="7"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p:cNvSpPr/>
          <p:nvPr/>
        </p:nvSpPr>
        <p:spPr>
          <a:xfrm>
            <a:off x="1011115"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1" name="Card 7 Banner">
            <a:hlinkClick r:id="" action="ppaction://hlinkshowjump?jump=nextslide"/>
          </p:cNvPr>
          <p:cNvSpPr/>
          <p:nvPr/>
        </p:nvSpPr>
        <p:spPr>
          <a:xfrm>
            <a:off x="1011115" y="5790415"/>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2" name="Card 7 Banner">
            <a:hlinkClick r:id="" action="ppaction://hlinkshowjump?jump=nextslide"/>
          </p:cNvPr>
          <p:cNvSpPr/>
          <p:nvPr/>
        </p:nvSpPr>
        <p:spPr>
          <a:xfrm>
            <a:off x="1011115"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192201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A systematic approach to estimating the strengths and weaknesses of alternatives used to determine options which provide the best approach to achieving benefits while preserving savings. </a:t>
            </a:r>
          </a:p>
        </p:txBody>
      </p:sp>
      <p:sp>
        <p:nvSpPr>
          <p:cNvPr id="2" name="Number 7"/>
          <p:cNvSpPr/>
          <p:nvPr/>
        </p:nvSpPr>
        <p:spPr>
          <a:xfrm>
            <a:off x="990600" y="2063261"/>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Benefit Cost Analysis</a:t>
            </a:r>
          </a:p>
        </p:txBody>
      </p:sp>
      <p:sp>
        <p:nvSpPr>
          <p:cNvPr id="7"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
        <p:nvSpPr>
          <p:cNvPr id="6" name="Number 7"/>
          <p:cNvSpPr/>
          <p:nvPr/>
        </p:nvSpPr>
        <p:spPr>
          <a:xfrm>
            <a:off x="571504" y="38100"/>
            <a:ext cx="9067801" cy="25908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PMI-PMP Flash Cards</a:t>
            </a:r>
          </a:p>
          <a:p>
            <a:pPr marL="114300" algn="ctr">
              <a:lnSpc>
                <a:spcPct val="10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2021</a:t>
            </a: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Tree>
    <p:extLst>
      <p:ext uri="{BB962C8B-B14F-4D97-AF65-F5344CB8AC3E}">
        <p14:creationId xmlns:p14="http://schemas.microsoft.com/office/powerpoint/2010/main" val="939661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lvl="0" algn="ctr"/>
            <a:r>
              <a:rPr lang="en-US" sz="1600" dirty="0">
                <a:latin typeface="Arial" pitchFamily="34" charset="0"/>
                <a:cs typeface="Arial" pitchFamily="34" charset="0"/>
              </a:rPr>
              <a:t>A request for proposal (RFP) is a business document that announces and provides details about a project, as well as solicits bids from contractors who will help complete the project.</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REP</a:t>
            </a: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252497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This is the central part of the requirements management plan. It tracks each requirement to ensure all of the small details are addressed and the requirements are satisfied.</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Requirements Traceability Matrix</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4052271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0"/>
            <a:ext cx="7924800" cy="338554"/>
          </a:xfrm>
          <a:prstGeom prst="rect">
            <a:avLst/>
          </a:prstGeom>
        </p:spPr>
        <p:txBody>
          <a:bodyPr wrap="square">
            <a:spAutoFit/>
          </a:bodyPr>
          <a:lstStyle/>
          <a:p>
            <a:pPr algn="ctr"/>
            <a:r>
              <a:rPr lang="en-US" sz="1600" dirty="0">
                <a:latin typeface="Arial" pitchFamily="34" charset="0"/>
                <a:cs typeface="Arial" pitchFamily="34" charset="0"/>
              </a:rPr>
              <a:t>A graphical organizational chart that groups resources together by their function</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Resource Breakdown Structure (RBS)</a:t>
            </a:r>
          </a:p>
        </p:txBody>
      </p:sp>
      <p:sp>
        <p:nvSpPr>
          <p:cNvPr id="12"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3"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4"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2808060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Return on investment (ROI) is a financial metric of profitability that measures the gain or loss from an investment relative to the amount of money invested.</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Return on Investment (ROI</a:t>
            </a:r>
          </a:p>
        </p:txBody>
      </p:sp>
      <p:sp>
        <p:nvSpPr>
          <p:cNvPr id="9"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1"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259754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Return on investment (ROI) is a financial metric of profitability that measures the gain or loss from an investment relative to the amount of money invested.</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0111"/>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Return on Investment (ROI)</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1432185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830997"/>
          </a:xfrm>
          <a:prstGeom prst="rect">
            <a:avLst/>
          </a:prstGeom>
        </p:spPr>
        <p:txBody>
          <a:bodyPr wrap="square">
            <a:spAutoFit/>
          </a:bodyPr>
          <a:lstStyle/>
          <a:p>
            <a:pPr algn="ctr"/>
            <a:r>
              <a:rPr lang="en-US" sz="1600" dirty="0">
                <a:latin typeface="Arial" pitchFamily="34" charset="0"/>
                <a:cs typeface="Arial" pitchFamily="34" charset="0"/>
              </a:rPr>
              <a:t>Time or funding that is added to the schedule or budget to protect against overrun. Reserve is used so that the project manager can deal with routine overruns without having to reformulate the cost or schedule baselines after each individual slippage.</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Reserve</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2006030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An uncertain event or condition that, if it occurs, has a positive or negative effect on one or more project objectives. </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66192"/>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Risk </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9"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1"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07592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0"/>
            <a:ext cx="7924800" cy="1077218"/>
          </a:xfrm>
          <a:prstGeom prst="rect">
            <a:avLst/>
          </a:prstGeom>
        </p:spPr>
        <p:txBody>
          <a:bodyPr wrap="square">
            <a:spAutoFit/>
          </a:bodyPr>
          <a:lstStyle/>
          <a:p>
            <a:pPr lvl="0" algn="ctr"/>
            <a:r>
              <a:rPr lang="en-US" sz="1600" dirty="0">
                <a:latin typeface="Arial" pitchFamily="34" charset="0"/>
                <a:cs typeface="Arial" pitchFamily="34" charset="0"/>
              </a:rPr>
              <a:t>As the central planning document for project risk analysis and control, the risk register contains a list of the most important risks to the projects completion. For each risk, it identifies the likelihood of occurrence, the impact to the project, the priority, and the response plans where applicable.</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Risk Register</a:t>
            </a:r>
          </a:p>
        </p:txBody>
      </p:sp>
      <p:sp>
        <p:nvSpPr>
          <p:cNvPr id="6"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7"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4198506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lvl="0" algn="ctr"/>
            <a:r>
              <a:rPr lang="en-US" sz="1600" dirty="0">
                <a:latin typeface="Arial" pitchFamily="34" charset="0"/>
                <a:cs typeface="Arial" pitchFamily="34" charset="0"/>
              </a:rPr>
              <a:t>This plan involves reducing and eliminating risks and their potential impacts through appropriate mitigation techniques.</a:t>
            </a: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Risk Response Plan</a:t>
            </a: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Arial" pitchFamily="34" charset="0"/>
                <a:cs typeface="Arial" pitchFamily="34" charset="0"/>
              </a:rPr>
              <a:t>Next</a:t>
            </a:r>
          </a:p>
        </p:txBody>
      </p:sp>
    </p:spTree>
    <p:extLst>
      <p:ext uri="{BB962C8B-B14F-4D97-AF65-F5344CB8AC3E}">
        <p14:creationId xmlns:p14="http://schemas.microsoft.com/office/powerpoint/2010/main" val="316817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267208"/>
            <a:ext cx="7924800" cy="584775"/>
          </a:xfrm>
          <a:prstGeom prst="rect">
            <a:avLst/>
          </a:prstGeom>
        </p:spPr>
        <p:txBody>
          <a:bodyPr wrap="square">
            <a:spAutoFit/>
          </a:bodyPr>
          <a:lstStyle/>
          <a:p>
            <a:pPr algn="ctr"/>
            <a:r>
              <a:rPr lang="en-US" sz="1600" dirty="0">
                <a:latin typeface="Arial" pitchFamily="34" charset="0"/>
                <a:cs typeface="Arial" pitchFamily="34" charset="0"/>
              </a:rPr>
              <a:t>Shows the project resources assigned to each work package. Used to illustrate the connections between work packages, activities, and project team members.</a:t>
            </a:r>
          </a:p>
        </p:txBody>
      </p:sp>
      <p:sp>
        <p:nvSpPr>
          <p:cNvPr id="4"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2" name="Number 7"/>
          <p:cNvSpPr/>
          <p:nvPr/>
        </p:nvSpPr>
        <p:spPr>
          <a:xfrm>
            <a:off x="990600" y="2057400"/>
            <a:ext cx="7924800" cy="3429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itchFamily="34" charset="0"/>
                <a:cs typeface="Arial" pitchFamily="34" charset="0"/>
              </a:rPr>
              <a:t>Responsibility Assignment Matrix</a:t>
            </a:r>
          </a:p>
        </p:txBody>
      </p:sp>
      <p:sp>
        <p:nvSpPr>
          <p:cNvPr id="7" name="Card 7 Banne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8" name="Card 7 Banner">
            <a:hlinkClick r:id="" action="ppaction://hlinkshowjump?jump=nextslide"/>
          </p:cNvPr>
          <p:cNvSpPr/>
          <p:nvPr/>
        </p:nvSpPr>
        <p:spPr>
          <a:xfrm>
            <a:off x="990600"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9" name="Card 7 Banner">
            <a:hlinkClick r:id="" action="ppaction://hlinkshowjump?jump=nextslide"/>
          </p:cNvPr>
          <p:cNvSpPr/>
          <p:nvPr/>
        </p:nvSpPr>
        <p:spPr>
          <a:xfrm>
            <a:off x="990600" y="5764087"/>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0" name="Card 7 Banner"/>
          <p:cNvSpPr/>
          <p:nvPr/>
        </p:nvSpPr>
        <p:spPr>
          <a:xfrm>
            <a:off x="1011115"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1" name="Card 7 Banner">
            <a:hlinkClick r:id="" action="ppaction://hlinkshowjump?jump=nextslide"/>
          </p:cNvPr>
          <p:cNvSpPr/>
          <p:nvPr/>
        </p:nvSpPr>
        <p:spPr>
          <a:xfrm>
            <a:off x="1011115" y="5790415"/>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
        <p:nvSpPr>
          <p:cNvPr id="12" name="Card 7 Banner">
            <a:hlinkClick r:id="" action="ppaction://hlinkshowjump?jump=nextslide"/>
          </p:cNvPr>
          <p:cNvSpPr/>
          <p:nvPr/>
        </p:nvSpPr>
        <p:spPr>
          <a:xfrm>
            <a:off x="1011115" y="5777251"/>
            <a:ext cx="7924800" cy="461554"/>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rial" pitchFamily="34" charset="0"/>
                <a:cs typeface="Arial" pitchFamily="34" charset="0"/>
              </a:rPr>
              <a:t>Next</a:t>
            </a:r>
            <a:endParaRPr lang="en-GB" sz="32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897790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3"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4"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subTnLst>
                                    <p:audio>
                                      <p:cMediaNode vol="21000">
                                        <p:cTn display="0" masterRel="sameClick">
                                          <p:stCondLst>
                                            <p:cond evt="begin" delay="0">
                                              <p:tn val="15"/>
                                            </p:cond>
                                          </p:stCondLst>
                                          <p:endCondLst>
                                            <p:cond evt="onStopAudio" delay="0">
                                              <p:tgtEl>
                                                <p:sldTgt/>
                                              </p:tgtEl>
                                            </p:cond>
                                          </p:endCondLst>
                                        </p:cTn>
                                        <p:tgtEl>
                                          <p:sndTgt r:embed="rId2" name="CLI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subTnLst>
                                    <p:audio>
                                      <p:cMediaNode vol="21000">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childTnLst>
                    </p:cTn>
                  </p:par>
                </p:childTnLst>
              </p:cTn>
              <p:nextCondLst>
                <p:cond evt="onClick" delay="0">
                  <p:tgtEl>
                    <p:spTgt spid="2"/>
                  </p:tgtEl>
                </p:cond>
              </p:nextCondLst>
            </p:seq>
          </p:childTnLst>
        </p:cTn>
      </p:par>
    </p:tnLst>
    <p:bldLst>
      <p:bldP spid="2" grpId="0" animBg="1"/>
      <p:bldP spid="2" grpId="1" animBg="1"/>
      <p:bldP spid="2" grpId="2" animBg="1"/>
      <p:bldP spid="2" grpId="3" animBg="1"/>
      <p:bldP spid="2" grpId="4"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2235</TotalTime>
  <Words>4799</Words>
  <Application>Microsoft Office PowerPoint</Application>
  <PresentationFormat>Custom</PresentationFormat>
  <Paragraphs>719</Paragraphs>
  <Slides>128</Slides>
  <Notes>1</Notes>
  <HiddenSlides>0</HiddenSlides>
  <MMClips>0</MMClips>
  <ScaleCrop>false</ScaleCrop>
  <HeadingPairs>
    <vt:vector size="4" baseType="variant">
      <vt:variant>
        <vt:lpstr>Theme</vt:lpstr>
      </vt:variant>
      <vt:variant>
        <vt:i4>1</vt:i4>
      </vt:variant>
      <vt:variant>
        <vt:lpstr>Slide Titles</vt:lpstr>
      </vt:variant>
      <vt:variant>
        <vt:i4>128</vt:i4>
      </vt:variant>
    </vt:vector>
  </HeadingPairs>
  <TitlesOfParts>
    <vt:vector size="129" baseType="lpstr">
      <vt:lpstr>Elemental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Windows User</cp:lastModifiedBy>
  <cp:revision>40</cp:revision>
  <dcterms:created xsi:type="dcterms:W3CDTF">2021-01-17T01:33:34Z</dcterms:created>
  <dcterms:modified xsi:type="dcterms:W3CDTF">2021-01-22T10:01:32Z</dcterms:modified>
</cp:coreProperties>
</file>